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6"/>
  </p:notesMasterIdLst>
  <p:sldIdLst>
    <p:sldId id="291" r:id="rId2"/>
    <p:sldId id="256" r:id="rId3"/>
    <p:sldId id="292" r:id="rId4"/>
    <p:sldId id="257" r:id="rId5"/>
    <p:sldId id="293" r:id="rId6"/>
    <p:sldId id="295" r:id="rId7"/>
    <p:sldId id="298" r:id="rId8"/>
    <p:sldId id="301" r:id="rId9"/>
    <p:sldId id="325" r:id="rId10"/>
    <p:sldId id="326" r:id="rId11"/>
    <p:sldId id="259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9" r:id="rId21"/>
    <p:sldId id="320" r:id="rId22"/>
    <p:sldId id="261" r:id="rId23"/>
    <p:sldId id="260" r:id="rId24"/>
    <p:sldId id="324" r:id="rId25"/>
  </p:sldIdLst>
  <p:sldSz cx="9144000" cy="5143500" type="screen16x9"/>
  <p:notesSz cx="6858000" cy="9144000"/>
  <p:embeddedFontLst>
    <p:embeddedFont>
      <p:font typeface="Aharoni" panose="02010803020104030203" pitchFamily="2" charset="-79"/>
      <p:bold r:id="rId27"/>
    </p:embeddedFont>
    <p:embeddedFont>
      <p:font typeface="Albert Sans" panose="020B0604020202020204" charset="0"/>
      <p:regular r:id="rId28"/>
      <p:bold r:id="rId29"/>
      <p:italic r:id="rId30"/>
      <p:boldItalic r:id="rId31"/>
    </p:embeddedFont>
    <p:embeddedFont>
      <p:font typeface="Arial Black" panose="020B0A04020102020204" pitchFamily="34" charset="0"/>
      <p:bold r:id="rId32"/>
    </p:embeddedFont>
    <p:embeddedFont>
      <p:font typeface="Consolas" panose="020B0609020204030204" pitchFamily="49" charset="0"/>
      <p:regular r:id="rId33"/>
      <p:bold r:id="rId34"/>
      <p:italic r:id="rId35"/>
      <p:boldItalic r:id="rId36"/>
    </p:embeddedFont>
    <p:embeddedFont>
      <p:font typeface="Nunito Light" pitchFamily="2" charset="-52"/>
      <p:regular r:id="rId37"/>
      <p:italic r:id="rId38"/>
    </p:embeddedFont>
    <p:embeddedFont>
      <p:font typeface="Sitka Text" pitchFamily="2" charset="0"/>
      <p:regular r:id="rId39"/>
      <p:bold r:id="rId40"/>
      <p:italic r:id="rId41"/>
      <p:boldItalic r:id="rId42"/>
    </p:embeddedFont>
    <p:embeddedFont>
      <p:font typeface="Syne" panose="020B0604020202020204" charset="0"/>
      <p:regular r:id="rId43"/>
      <p:bold r:id="rId44"/>
    </p:embeddedFont>
    <p:embeddedFont>
      <p:font typeface="Syne SemiBold" panose="020B0604020202020204" charset="0"/>
      <p:regular r:id="rId45"/>
      <p:bold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D8DDBBB-0E30-46CC-8B63-1809DD2FCF4F}">
  <a:tblStyle styleId="{5D8DDBBB-0E30-46CC-8B63-1809DD2FCF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DFA68D4-2C8A-4307-BE2D-FBBC4B30FC7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53" autoAdjust="0"/>
    <p:restoredTop sz="95669" autoAdjust="0"/>
  </p:normalViewPr>
  <p:slideViewPr>
    <p:cSldViewPr snapToGrid="0">
      <p:cViewPr varScale="1">
        <p:scale>
          <a:sx n="127" d="100"/>
          <a:sy n="127" d="100"/>
        </p:scale>
        <p:origin x="64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4c5a6c8ff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4c5a6c8ff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 title="techstartup-osc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7717500" cy="9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389400" y="3946400"/>
            <a:ext cx="30414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0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title="techstartup-osc3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4928800" y="1475100"/>
            <a:ext cx="3501900" cy="21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811975" y="539500"/>
            <a:ext cx="761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>
            <a:spLocks noGrp="1"/>
          </p:cNvSpPr>
          <p:nvPr>
            <p:ph type="pic" idx="2"/>
          </p:nvPr>
        </p:nvSpPr>
        <p:spPr>
          <a:xfrm>
            <a:off x="1" y="1476775"/>
            <a:ext cx="4294800" cy="3666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 title="techstartup-osc5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762679" y="794675"/>
            <a:ext cx="7618500" cy="69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600"/>
              <a:buNone/>
              <a:defRPr sz="4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85049" y="2398525"/>
            <a:ext cx="5196300" cy="19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 title="techstartup-osc6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2" title="techstartup-osc4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3" title="techstartup-osc1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title="techstartup-osc.jpg"/>
          <p:cNvPicPr preferRelativeResize="0"/>
          <p:nvPr/>
        </p:nvPicPr>
        <p:blipFill rotWithShape="1">
          <a:blip r:embed="rId2">
            <a:alphaModFix/>
          </a:blip>
          <a:srcRect t="31124" r="3112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3225" y="3585200"/>
            <a:ext cx="77178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499725"/>
            <a:ext cx="1267500" cy="68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 title="techstartup-osc1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 title="techstartup-osc1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 title="techstartup-osc3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" name="Google Shape;32;p7"/>
          <p:cNvSpPr txBox="1">
            <a:spLocks noGrp="1"/>
          </p:cNvSpPr>
          <p:nvPr>
            <p:ph type="subTitle" idx="1"/>
          </p:nvPr>
        </p:nvSpPr>
        <p:spPr>
          <a:xfrm>
            <a:off x="4928800" y="1475100"/>
            <a:ext cx="3501900" cy="21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811975" y="539488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>
            <a:spLocks noGrp="1"/>
          </p:cNvSpPr>
          <p:nvPr>
            <p:ph type="pic" idx="2"/>
          </p:nvPr>
        </p:nvSpPr>
        <p:spPr>
          <a:xfrm>
            <a:off x="1" y="1476775"/>
            <a:ext cx="4294800" cy="3666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 title="techstartup-osc.jpg"/>
          <p:cNvPicPr preferRelativeResize="0"/>
          <p:nvPr/>
        </p:nvPicPr>
        <p:blipFill rotWithShape="1">
          <a:blip r:embed="rId2">
            <a:alphaModFix/>
          </a:blip>
          <a:srcRect t="31124" r="3112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 title="techstartup-osc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60" r:id="rId10"/>
    <p:sldLayoutId id="2147483661" r:id="rId11"/>
    <p:sldLayoutId id="2147483663" r:id="rId12"/>
    <p:sldLayoutId id="2147483668" r:id="rId13"/>
    <p:sldLayoutId id="2147483669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shalbuzz/Kursovaya.git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shalbuzz/Kursovaya.git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ithub.com/shalbuzz/Kursovaya.git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kursovaya-sigma.vercel.app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albuzz/Kursovaya.gi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ursovaya-sigma.vercel.app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0106071-DA0A-357C-316A-43AA6152EEA0}"/>
              </a:ext>
            </a:extLst>
          </p:cNvPr>
          <p:cNvSpPr txBox="1"/>
          <p:nvPr/>
        </p:nvSpPr>
        <p:spPr>
          <a:xfrm>
            <a:off x="1414130" y="732265"/>
            <a:ext cx="60552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АГУНП</a:t>
            </a:r>
            <a:b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ru-RU" sz="1800" b="1" dirty="0" err="1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Аливердиев</a:t>
            </a:r>
            <a:r>
              <a:rPr lang="ru-RU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ru-RU" sz="1800" b="1" dirty="0" err="1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Шалбуз</a:t>
            </a:r>
            <a:br>
              <a:rPr lang="ru-RU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ru-RU" sz="1800" b="1" u="sng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Факультет</a:t>
            </a:r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:</a:t>
            </a:r>
            <a:r>
              <a:rPr lang="ru-RU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Информационные технологии</a:t>
            </a:r>
            <a:br>
              <a:rPr lang="ru-RU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ru-RU" sz="1800" b="1" u="sng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Группа</a:t>
            </a:r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:</a:t>
            </a:r>
            <a:r>
              <a:rPr lang="ru-RU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680</a:t>
            </a:r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.22</a:t>
            </a:r>
            <a:br>
              <a:rPr lang="ru-RU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ru-RU" sz="1800" b="1" u="sng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Предмет</a:t>
            </a:r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:</a:t>
            </a:r>
            <a:r>
              <a:rPr lang="ru-RU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az-Latn-AZ" sz="1800" b="1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«</a:t>
            </a:r>
            <a:r>
              <a:rPr lang="ru-RU" sz="1800" b="1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Веб-системы и технологии</a:t>
            </a:r>
            <a:r>
              <a:rPr lang="az-Latn-AZ" sz="1800" b="1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»</a:t>
            </a:r>
            <a:endParaRPr lang="en-US" sz="1800" b="1" dirty="0">
              <a:solidFill>
                <a:schemeClr val="tx1"/>
              </a:solidFill>
              <a:effectLst/>
              <a:latin typeface="Arial Black" panose="020B0A04020102020204" pitchFamily="34" charset="0"/>
              <a:ea typeface="MS Mincho" panose="02020609040205080304" pitchFamily="49" charset="-128"/>
            </a:endParaRPr>
          </a:p>
          <a:p>
            <a:pPr algn="ctr"/>
            <a:r>
              <a:rPr lang="az-Latn-AZ" sz="1800" dirty="0">
                <a:solidFill>
                  <a:schemeClr val="accent2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Курсовая работа</a:t>
            </a:r>
            <a:br>
              <a:rPr lang="ru-RU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ru-RU" sz="1800" b="1" u="sng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Тема</a:t>
            </a:r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:</a:t>
            </a:r>
            <a:r>
              <a:rPr lang="ru-RU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az-Latn-AZ" sz="1800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Разработка онлайн информационной системы для продуктовых магазинов</a:t>
            </a:r>
            <a:endParaRPr lang="ru-RU" sz="1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64D8E46-7432-30EC-CDE4-F9ECFC525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895" y="3111246"/>
            <a:ext cx="2068033" cy="1851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45539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220280-81E3-9EFB-4FE5-11077618A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592" y="966522"/>
            <a:ext cx="7636747" cy="455459"/>
          </a:xfrm>
        </p:spPr>
        <p:txBody>
          <a:bodyPr/>
          <a:lstStyle/>
          <a:p>
            <a:r>
              <a:rPr lang="ru-RU" sz="1200" dirty="0">
                <a:latin typeface="Arial Black" panose="020B0A04020102020204" pitchFamily="34" charset="0"/>
              </a:rPr>
              <a:t>Создание окружения и описание предметной области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FFAD66-F53B-4A19-63AB-984AE09E9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591" y="1421981"/>
            <a:ext cx="7509353" cy="1092359"/>
          </a:xfrm>
        </p:spPr>
        <p:txBody>
          <a:bodyPr/>
          <a:lstStyle/>
          <a:p>
            <a:pPr marL="152400" indent="0">
              <a:buNone/>
            </a:pPr>
            <a:r>
              <a:rPr lang="ru-RU" b="1" dirty="0"/>
              <a:t>Среда разработки</a:t>
            </a:r>
            <a:r>
              <a:rPr lang="ru-RU" dirty="0"/>
              <a:t>: Visual Studio Code</a:t>
            </a:r>
            <a:br>
              <a:rPr lang="ru-RU" dirty="0"/>
            </a:br>
            <a:r>
              <a:rPr lang="ru-RU" dirty="0"/>
              <a:t>Создана папка проекта </a:t>
            </a:r>
            <a:r>
              <a:rPr lang="ru-RU" b="1" dirty="0"/>
              <a:t>"</a:t>
            </a:r>
            <a:r>
              <a:rPr lang="ru-RU" b="1" dirty="0" err="1"/>
              <a:t>kursovaya</a:t>
            </a:r>
            <a:r>
              <a:rPr lang="ru-RU" b="1" dirty="0"/>
              <a:t>"</a:t>
            </a:r>
            <a:r>
              <a:rPr lang="ru-RU" dirty="0"/>
              <a:t>, где хранятся все файлы сайта.</a:t>
            </a:r>
          </a:p>
          <a:p>
            <a:pPr marL="152400" indent="0">
              <a:buNone/>
            </a:pPr>
            <a:endParaRPr lang="ru-RU" dirty="0"/>
          </a:p>
          <a:p>
            <a:pPr marL="152400" indent="0">
              <a:buNone/>
            </a:pPr>
            <a:r>
              <a:rPr lang="ru-RU" dirty="0"/>
              <a:t>Структура сайта: Сайт состоит из 5 страниц, включая главную — index.html. Остальные страницы созданы по аналогии и названы согласно своему назначению (см. Рис.1).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75954B-0D7F-E93E-6D3F-95482429F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018" y="2593638"/>
            <a:ext cx="1655833" cy="177421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8123A19-154E-8B70-B8D8-B4F465DBD8A7}"/>
              </a:ext>
            </a:extLst>
          </p:cNvPr>
          <p:cNvSpPr txBox="1"/>
          <p:nvPr/>
        </p:nvSpPr>
        <p:spPr>
          <a:xfrm>
            <a:off x="6621718" y="4367850"/>
            <a:ext cx="11904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kern="0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(</a:t>
            </a:r>
            <a:r>
              <a:rPr lang="ru-RU" sz="1100" kern="0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Рис</a:t>
            </a:r>
            <a:r>
              <a:rPr lang="ru-RU" sz="1400" kern="0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.1.) </a:t>
            </a:r>
            <a:endParaRPr lang="ru-RU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135022-45C7-A2F3-D9AC-483005546FB8}"/>
              </a:ext>
            </a:extLst>
          </p:cNvPr>
          <p:cNvSpPr txBox="1"/>
          <p:nvPr/>
        </p:nvSpPr>
        <p:spPr>
          <a:xfrm>
            <a:off x="487592" y="2624379"/>
            <a:ext cx="505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Sitka Text" pitchFamily="2" charset="0"/>
              </a:rPr>
              <a:t>Архитектура сайта:</a:t>
            </a:r>
            <a:r>
              <a:rPr lang="en-US" sz="1200" dirty="0">
                <a:solidFill>
                  <a:schemeClr val="tx1"/>
                </a:solidFill>
                <a:latin typeface="Sitka Text" pitchFamily="2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Sitka Text" pitchFamily="2" charset="0"/>
              </a:rPr>
              <a:t>Включает чёткую структуру представления информации и удобную навигацию для пользователей.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59271B-ECBC-EE63-D66D-C0FA1DDEEE60}"/>
              </a:ext>
            </a:extLst>
          </p:cNvPr>
          <p:cNvSpPr txBox="1"/>
          <p:nvPr/>
        </p:nvSpPr>
        <p:spPr>
          <a:xfrm>
            <a:off x="487593" y="3225325"/>
            <a:ext cx="505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Sitka Text" pitchFamily="2" charset="0"/>
              </a:rPr>
              <a:t>Структура проекта:</a:t>
            </a:r>
            <a:r>
              <a:rPr lang="en-US" sz="1200" dirty="0">
                <a:solidFill>
                  <a:schemeClr val="tx1"/>
                </a:solidFill>
                <a:latin typeface="Sitka Text" pitchFamily="2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Sitka Text" pitchFamily="2" charset="0"/>
              </a:rPr>
              <a:t>Все файлы разделены по папкам:— </a:t>
            </a:r>
            <a:r>
              <a:rPr lang="ru-RU" sz="1200" dirty="0" err="1">
                <a:solidFill>
                  <a:schemeClr val="tx1"/>
                </a:solidFill>
                <a:latin typeface="Sitka Text" pitchFamily="2" charset="0"/>
              </a:rPr>
              <a:t>css</a:t>
            </a:r>
            <a:r>
              <a:rPr lang="ru-RU" sz="1200" dirty="0">
                <a:solidFill>
                  <a:schemeClr val="tx1"/>
                </a:solidFill>
                <a:latin typeface="Sitka Text" pitchFamily="2" charset="0"/>
              </a:rPr>
              <a:t>/ для стилей— </a:t>
            </a:r>
            <a:r>
              <a:rPr lang="ru-RU" sz="1200" dirty="0" err="1">
                <a:solidFill>
                  <a:schemeClr val="tx1"/>
                </a:solidFill>
                <a:latin typeface="Sitka Text" pitchFamily="2" charset="0"/>
              </a:rPr>
              <a:t>js</a:t>
            </a:r>
            <a:r>
              <a:rPr lang="ru-RU" sz="1200" dirty="0">
                <a:solidFill>
                  <a:schemeClr val="tx1"/>
                </a:solidFill>
                <a:latin typeface="Sitka Text" pitchFamily="2" charset="0"/>
              </a:rPr>
              <a:t>/ для скриптов— </a:t>
            </a:r>
            <a:r>
              <a:rPr lang="ru-RU" sz="1200" dirty="0" err="1">
                <a:solidFill>
                  <a:schemeClr val="tx1"/>
                </a:solidFill>
                <a:latin typeface="Sitka Text" pitchFamily="2" charset="0"/>
              </a:rPr>
              <a:t>img</a:t>
            </a:r>
            <a:r>
              <a:rPr lang="ru-RU" sz="1200" dirty="0">
                <a:solidFill>
                  <a:schemeClr val="tx1"/>
                </a:solidFill>
                <a:latin typeface="Sitka Text" pitchFamily="2" charset="0"/>
              </a:rPr>
              <a:t>/ для изображений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38B64A-C787-4EBF-3C7D-5BA3156C8677}"/>
              </a:ext>
            </a:extLst>
          </p:cNvPr>
          <p:cNvSpPr txBox="1"/>
          <p:nvPr/>
        </p:nvSpPr>
        <p:spPr>
          <a:xfrm>
            <a:off x="487593" y="3721519"/>
            <a:ext cx="56582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b="1" dirty="0">
                <a:solidFill>
                  <a:schemeClr val="tx1"/>
                </a:solidFill>
                <a:latin typeface="Sitka Text" pitchFamily="2" charset="0"/>
              </a:rPr>
              <a:t>Предметная область</a:t>
            </a:r>
            <a:r>
              <a:rPr lang="ru-RU" sz="1200" dirty="0">
                <a:solidFill>
                  <a:schemeClr val="tx1"/>
                </a:solidFill>
                <a:latin typeface="Sitka Text" pitchFamily="2" charset="0"/>
              </a:rPr>
              <a:t>:</a:t>
            </a:r>
            <a:br>
              <a:rPr lang="ru-RU" sz="1200" dirty="0">
                <a:solidFill>
                  <a:schemeClr val="tx1"/>
                </a:solidFill>
                <a:latin typeface="Sitka Text" pitchFamily="2" charset="0"/>
              </a:rPr>
            </a:br>
            <a:r>
              <a:rPr lang="ru-RU" sz="1200" dirty="0">
                <a:solidFill>
                  <a:schemeClr val="tx1"/>
                </a:solidFill>
                <a:latin typeface="Sitka Text" pitchFamily="2" charset="0"/>
              </a:rPr>
              <a:t>Это конкретная сфера (например, кабельное и телевизионное обслуживание), которая анализируется и реализуется в рамках сайта.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889D5F-C9DC-59AF-8F7A-BBBD76AD3261}"/>
              </a:ext>
            </a:extLst>
          </p:cNvPr>
          <p:cNvSpPr txBox="1"/>
          <p:nvPr/>
        </p:nvSpPr>
        <p:spPr>
          <a:xfrm>
            <a:off x="487592" y="590984"/>
            <a:ext cx="45820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/>
                </a:solidFill>
                <a:latin typeface="Arial Black" panose="020B0A04020102020204" pitchFamily="34" charset="0"/>
              </a:rPr>
              <a:t>ПРАКТИЧЕСКАЯ ЧАСТЬ</a:t>
            </a:r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10921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>
            <a:spLocks noGrp="1"/>
          </p:cNvSpPr>
          <p:nvPr>
            <p:ph type="title"/>
          </p:nvPr>
        </p:nvSpPr>
        <p:spPr>
          <a:xfrm>
            <a:off x="507379" y="315322"/>
            <a:ext cx="761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Верстка </a:t>
            </a:r>
            <a:r>
              <a:rPr lang="en-US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HTML</a:t>
            </a:r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 страницы</a:t>
            </a:r>
            <a:endParaRPr lang="ru-RU" sz="2400" b="1" dirty="0">
              <a:latin typeface="Arial Black" panose="020B0A04020102020204" pitchFamily="34" charset="0"/>
            </a:endParaRPr>
          </a:p>
        </p:txBody>
      </p:sp>
      <p:sp>
        <p:nvSpPr>
          <p:cNvPr id="159" name="Google Shape;159;p31"/>
          <p:cNvSpPr txBox="1">
            <a:spLocks noGrp="1"/>
          </p:cNvSpPr>
          <p:nvPr>
            <p:ph type="subTitle" idx="1"/>
          </p:nvPr>
        </p:nvSpPr>
        <p:spPr>
          <a:xfrm>
            <a:off x="4124148" y="1224866"/>
            <a:ext cx="4723426" cy="20458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Sitka Text" pitchFamily="2" charset="0"/>
              </a:rPr>
              <a:t>Главная страница сайта играет роль первого впечатления пользователя о компании.</a:t>
            </a:r>
            <a:br>
              <a:rPr lang="ru-RU" dirty="0">
                <a:latin typeface="Sitka Text" pitchFamily="2" charset="0"/>
              </a:rPr>
            </a:br>
            <a:r>
              <a:rPr lang="ru-RU" dirty="0">
                <a:latin typeface="Sitka Text" pitchFamily="2" charset="0"/>
              </a:rPr>
              <a:t>Она включает в себя крупный рекламный слайдер, рассказывающий о преимуществах и акциях сервиса.</a:t>
            </a:r>
            <a:br>
              <a:rPr lang="ru-RU" dirty="0">
                <a:latin typeface="Sitka Text" pitchFamily="2" charset="0"/>
              </a:rPr>
            </a:br>
            <a:r>
              <a:rPr lang="ru-RU" dirty="0">
                <a:latin typeface="Sitka Text" pitchFamily="2" charset="0"/>
              </a:rPr>
              <a:t>Далее размещены секции с основными преимуществами компании, перечнем популярных товаров и видео-презентацией.</a:t>
            </a:r>
            <a:br>
              <a:rPr lang="ru-RU" dirty="0">
                <a:latin typeface="Sitka Text" pitchFamily="2" charset="0"/>
              </a:rPr>
            </a:br>
            <a:endParaRPr dirty="0">
              <a:latin typeface="Sitka Text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725E2A-E70A-1776-A051-525325EE4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61" y="1351042"/>
            <a:ext cx="3134162" cy="896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76A5B6-7267-A16B-FB4F-B01D595FEC23}"/>
              </a:ext>
            </a:extLst>
          </p:cNvPr>
          <p:cNvSpPr txBox="1"/>
          <p:nvPr/>
        </p:nvSpPr>
        <p:spPr>
          <a:xfrm>
            <a:off x="75363" y="2872194"/>
            <a:ext cx="4396154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indent="0">
              <a:buNone/>
            </a:pPr>
            <a:r>
              <a:rPr lang="en-US" sz="2000" b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INDEX</a:t>
            </a:r>
            <a:r>
              <a:rPr lang="ru-RU" sz="2000" b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.</a:t>
            </a:r>
            <a:r>
              <a:rPr lang="en-US" sz="2000" b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HTML:</a:t>
            </a:r>
            <a:endParaRPr lang="ru-RU" sz="2000" dirty="0">
              <a:solidFill>
                <a:schemeClr val="tx1"/>
              </a:solidFill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endParaRPr lang="ru-RU" dirty="0">
              <a:solidFill>
                <a:schemeClr val="tx1"/>
              </a:solidFill>
              <a:latin typeface="Sitka Text" pitchFamily="2" charset="0"/>
            </a:endParaRPr>
          </a:p>
          <a:p>
            <a:pPr marL="152400" indent="0">
              <a:buNone/>
            </a:pPr>
            <a:r>
              <a:rPr lang="ru-RU" dirty="0">
                <a:solidFill>
                  <a:schemeClr val="tx1"/>
                </a:solidFill>
                <a:latin typeface="Sitka Text" pitchFamily="2" charset="0"/>
              </a:rPr>
              <a:t>Открываем ранее созданный “index.html” и пишем стандартный HTML5 код (рис. 2).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38BFEA-0310-27BE-6D37-E9660EC9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517" y="2813542"/>
            <a:ext cx="3953019" cy="16927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D48772-BE0A-4177-C89A-77BCBFA8D6B0}"/>
              </a:ext>
            </a:extLst>
          </p:cNvPr>
          <p:cNvSpPr txBox="1"/>
          <p:nvPr/>
        </p:nvSpPr>
        <p:spPr>
          <a:xfrm>
            <a:off x="5970733" y="4631161"/>
            <a:ext cx="12280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/>
                </a:solidFill>
                <a:latin typeface="Sitka Text" pitchFamily="2" charset="0"/>
              </a:rPr>
              <a:t>(рис. 2).</a:t>
            </a: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A694EB35-9EEB-C958-754B-4BDC6CF183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823" y="2128243"/>
            <a:ext cx="3893654" cy="2242790"/>
          </a:xfrm>
        </p:spPr>
        <p:txBody>
          <a:bodyPr/>
          <a:lstStyle/>
          <a:p>
            <a:pPr marL="152400" indent="0"/>
            <a:r>
              <a:rPr lang="ru-RU" b="1" u="sng" dirty="0">
                <a:latin typeface="Sitka Text" pitchFamily="2" charset="0"/>
              </a:rPr>
              <a:t>Навигационная панель (&lt;</a:t>
            </a:r>
            <a:r>
              <a:rPr lang="ru-RU" b="1" u="sng" dirty="0" err="1">
                <a:latin typeface="Sitka Text" pitchFamily="2" charset="0"/>
              </a:rPr>
              <a:t>nav</a:t>
            </a:r>
            <a:r>
              <a:rPr lang="ru-RU" b="1" u="sng" dirty="0">
                <a:latin typeface="Sitka Text" pitchFamily="2" charset="0"/>
              </a:rPr>
              <a:t>&gt;) </a:t>
            </a:r>
            <a:r>
              <a:rPr lang="ru-RU" dirty="0">
                <a:latin typeface="Sitka Text" pitchFamily="2" charset="0"/>
              </a:rPr>
              <a:t>размещена в верхней части сайта и остаётся видимой при прокрутке страницы (</a:t>
            </a:r>
            <a:r>
              <a:rPr lang="ru-RU" dirty="0" err="1">
                <a:latin typeface="Sitka Text" pitchFamily="2" charset="0"/>
              </a:rPr>
              <a:t>sticky-top</a:t>
            </a:r>
            <a:r>
              <a:rPr lang="ru-RU" dirty="0">
                <a:latin typeface="Sitka Text" pitchFamily="2" charset="0"/>
              </a:rPr>
              <a:t>).Панель включает логотип компании, ссылки на основные разделы сайта и иконку корзины для покупок.</a:t>
            </a:r>
            <a:r>
              <a:rPr lang="en-US" dirty="0">
                <a:latin typeface="Sitka Text" pitchFamily="2" charset="0"/>
              </a:rPr>
              <a:t> </a:t>
            </a:r>
            <a:r>
              <a:rPr lang="ru-RU" dirty="0" err="1">
                <a:latin typeface="Sitka Text" pitchFamily="2" charset="0"/>
              </a:rPr>
              <a:t>Навбар</a:t>
            </a:r>
            <a:r>
              <a:rPr lang="ru-RU" dirty="0">
                <a:latin typeface="Sitka Text" pitchFamily="2" charset="0"/>
              </a:rPr>
              <a:t> построен с</a:t>
            </a:r>
            <a:endParaRPr lang="en-US" dirty="0">
              <a:latin typeface="Sitka Text" pitchFamily="2" charset="0"/>
            </a:endParaRPr>
          </a:p>
          <a:p>
            <a:pPr marL="152400" indent="0"/>
            <a:r>
              <a:rPr lang="ru-RU" dirty="0">
                <a:latin typeface="Sitka Text" pitchFamily="2" charset="0"/>
              </a:rPr>
              <a:t>использованием компонентов </a:t>
            </a:r>
            <a:r>
              <a:rPr lang="ru-RU" dirty="0" err="1">
                <a:latin typeface="Sitka Text" pitchFamily="2" charset="0"/>
              </a:rPr>
              <a:t>Bootstrap</a:t>
            </a:r>
            <a:r>
              <a:rPr lang="ru-RU" dirty="0">
                <a:latin typeface="Sitka Text" pitchFamily="2" charset="0"/>
              </a:rPr>
              <a:t>, что обеспечивает адаптивность на всех устройствах.</a:t>
            </a:r>
            <a:r>
              <a:rPr lang="en-US" dirty="0">
                <a:latin typeface="Sitka Text" pitchFamily="2" charset="0"/>
              </a:rPr>
              <a:t> </a:t>
            </a:r>
            <a:r>
              <a:rPr lang="ru-RU" dirty="0">
                <a:latin typeface="Sitka Text" pitchFamily="2" charset="0"/>
              </a:rPr>
              <a:t>Пользователь может легко переходить между страницами сайта без лишних кликов и перегрузки интерфейса.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4764F65-B93C-EA4B-ED7F-B22087D9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Верстка </a:t>
            </a:r>
            <a:r>
              <a:rPr lang="en-US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HTML</a:t>
            </a:r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 страницы</a:t>
            </a:r>
            <a:endParaRPr lang="ru-RU" sz="2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963615-8BFF-A01D-E3C3-400536BFB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81" y="1535390"/>
            <a:ext cx="4444411" cy="387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669C10-72EE-62AD-5B6E-CD4BFCDD6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2967" y="2220217"/>
            <a:ext cx="4194838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93278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EF5322E9-9413-2BDF-99DE-BA513368B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07170" y="2098625"/>
            <a:ext cx="4380614" cy="2381130"/>
          </a:xfrm>
        </p:spPr>
        <p:txBody>
          <a:bodyPr/>
          <a:lstStyle/>
          <a:p>
            <a:pPr marL="152400" indent="0"/>
            <a:r>
              <a:rPr lang="ru-RU" dirty="0">
                <a:latin typeface="Sitka Text" pitchFamily="2" charset="0"/>
              </a:rPr>
              <a:t>В верхней части главной страницы расположен крупный слайдер-карусель, реализованный с помощью </a:t>
            </a:r>
            <a:r>
              <a:rPr lang="ru-RU" dirty="0" err="1">
                <a:latin typeface="Sitka Text" pitchFamily="2" charset="0"/>
              </a:rPr>
              <a:t>Bootstrap</a:t>
            </a:r>
            <a:r>
              <a:rPr lang="ru-RU" dirty="0">
                <a:latin typeface="Sitka Text" pitchFamily="2" charset="0"/>
              </a:rPr>
              <a:t> </a:t>
            </a:r>
            <a:r>
              <a:rPr lang="ru-RU" dirty="0" err="1">
                <a:latin typeface="Sitka Text" pitchFamily="2" charset="0"/>
              </a:rPr>
              <a:t>Carousel</a:t>
            </a:r>
            <a:r>
              <a:rPr lang="en-US" dirty="0">
                <a:latin typeface="Sitka Text" pitchFamily="2" charset="0"/>
              </a:rPr>
              <a:t> </a:t>
            </a:r>
            <a:r>
              <a:rPr lang="ru-RU" dirty="0">
                <a:latin typeface="Sitka Text" pitchFamily="2" charset="0"/>
              </a:rPr>
              <a:t>.Слайды переключаются автоматически и вручную, каждый слайд содержит фоновое изображение и рекламный текст.</a:t>
            </a:r>
            <a:r>
              <a:rPr lang="en-US" dirty="0">
                <a:latin typeface="Sitka Text" pitchFamily="2" charset="0"/>
              </a:rPr>
              <a:t> </a:t>
            </a:r>
            <a:r>
              <a:rPr lang="ru-RU" dirty="0">
                <a:latin typeface="Sitka Text" pitchFamily="2" charset="0"/>
              </a:rPr>
              <a:t>Управление осуществляется через стрелки навигации и точки-индикаторы.</a:t>
            </a:r>
            <a:endParaRPr lang="en-US" dirty="0">
              <a:latin typeface="Sitka Text" pitchFamily="2" charset="0"/>
            </a:endParaRPr>
          </a:p>
          <a:p>
            <a:pPr marL="152400" indent="0"/>
            <a:endParaRPr lang="ru-RU" dirty="0">
              <a:latin typeface="Sitka Text" pitchFamily="2" charset="0"/>
            </a:endParaRPr>
          </a:p>
          <a:p>
            <a:pPr marL="152400" indent="0"/>
            <a:r>
              <a:rPr lang="ru-RU" dirty="0">
                <a:latin typeface="Sitka Text" pitchFamily="2" charset="0"/>
              </a:rPr>
              <a:t>С кодом можете ознакомиться на </a:t>
            </a:r>
            <a:r>
              <a:rPr lang="en-US" dirty="0" err="1">
                <a:latin typeface="Sitka Text" pitchFamily="2" charset="0"/>
              </a:rPr>
              <a:t>github</a:t>
            </a:r>
            <a:r>
              <a:rPr lang="en-US" dirty="0">
                <a:latin typeface="Sitka Text" pitchFamily="2" charset="0"/>
              </a:rPr>
              <a:t> </a:t>
            </a:r>
            <a:r>
              <a:rPr lang="ru-RU" u="sng" dirty="0">
                <a:solidFill>
                  <a:srgbClr val="0563C1"/>
                </a:solidFill>
                <a:effectLst/>
                <a:latin typeface="Sitka Text" pitchFamily="2" charset="0"/>
                <a:ea typeface="MS Mincho" panose="02020609040205080304" pitchFamily="49" charset="-128"/>
                <a:hlinkClick r:id="rId2"/>
              </a:rPr>
              <a:t>https://github.com/shalbuzz/Kursovaya.git</a:t>
            </a:r>
            <a:endParaRPr lang="ru-RU" dirty="0"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62F5544-9C1E-5710-31CE-98E64214F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16" y="535721"/>
            <a:ext cx="7618800" cy="572700"/>
          </a:xfrm>
        </p:spPr>
        <p:txBody>
          <a:bodyPr/>
          <a:lstStyle/>
          <a:p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Верстка </a:t>
            </a:r>
            <a:r>
              <a:rPr lang="en-US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HTML</a:t>
            </a:r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 страницы</a:t>
            </a: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A6F30D-16F6-AEEC-6E34-77749F745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82" y="1368511"/>
            <a:ext cx="3946585" cy="173573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6E0F858-8E3A-D192-28F7-992ADE1B8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83" y="3441559"/>
            <a:ext cx="3946585" cy="143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11345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63496B53-BD16-F458-D488-45B77802D5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7610" y="2121405"/>
            <a:ext cx="3850206" cy="1752397"/>
          </a:xfrm>
        </p:spPr>
        <p:txBody>
          <a:bodyPr/>
          <a:lstStyle/>
          <a:p>
            <a:pPr marL="152400" indent="0"/>
            <a:r>
              <a:rPr lang="ru-RU" dirty="0">
                <a:latin typeface="Sitka Text" pitchFamily="2" charset="0"/>
              </a:rPr>
              <a:t>Специальный </a:t>
            </a:r>
            <a:r>
              <a:rPr lang="ru-RU" dirty="0" err="1">
                <a:latin typeface="Sitka Text" pitchFamily="2" charset="0"/>
              </a:rPr>
              <a:t>медиаблок</a:t>
            </a:r>
            <a:r>
              <a:rPr lang="ru-RU" dirty="0">
                <a:latin typeface="Sitka Text" pitchFamily="2" charset="0"/>
              </a:rPr>
              <a:t> на главной странице включает встроенный YouTube-</a:t>
            </a:r>
            <a:r>
              <a:rPr lang="ru-RU" dirty="0" err="1">
                <a:latin typeface="Sitka Text" pitchFamily="2" charset="0"/>
              </a:rPr>
              <a:t>плеер.При</a:t>
            </a:r>
            <a:r>
              <a:rPr lang="ru-RU" dirty="0">
                <a:latin typeface="Sitka Text" pitchFamily="2" charset="0"/>
              </a:rPr>
              <a:t> нажатии на кнопку воспроизведения появляется модальное окно с видеороликом.</a:t>
            </a:r>
            <a:r>
              <a:rPr lang="en-US" dirty="0">
                <a:latin typeface="Sitka Text" pitchFamily="2" charset="0"/>
              </a:rPr>
              <a:t> </a:t>
            </a:r>
            <a:r>
              <a:rPr lang="ru-RU" dirty="0">
                <a:latin typeface="Sitka Text" pitchFamily="2" charset="0"/>
              </a:rPr>
              <a:t>Блок создан для визуальной демонстрации услуг компании и повышения доверия со стороны потенциальных клиентов.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A7E53A4-C51F-3301-5880-0AF9A281F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006" y="524427"/>
            <a:ext cx="7618800" cy="572700"/>
          </a:xfrm>
        </p:spPr>
        <p:txBody>
          <a:bodyPr/>
          <a:lstStyle/>
          <a:p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Верстка </a:t>
            </a:r>
            <a:r>
              <a:rPr lang="en-US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HTML</a:t>
            </a:r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 страницы</a:t>
            </a: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4C1A64-F427-217A-D658-CA5206087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06" y="1503596"/>
            <a:ext cx="4396154" cy="167687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980B08A-8CD3-EFA5-2128-D516CD267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06" y="3345775"/>
            <a:ext cx="4457814" cy="140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30445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89778D3-225C-C50C-C6D1-34619CA7C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Верстка </a:t>
            </a:r>
            <a:r>
              <a:rPr lang="en-US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HTML</a:t>
            </a:r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 страницы</a:t>
            </a:r>
            <a:endParaRPr lang="ru-RU" sz="24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3A9FCC49-FD55-95B2-D7C5-F25DA427D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093476"/>
            <a:ext cx="7704000" cy="3935723"/>
          </a:xfrm>
        </p:spPr>
        <p:txBody>
          <a:bodyPr/>
          <a:lstStyle/>
          <a:p>
            <a:pPr marL="152400" indent="0">
              <a:buNone/>
            </a:pPr>
            <a:r>
              <a:rPr lang="ru-RU" sz="1600" u="sng" dirty="0">
                <a:latin typeface="Sitka Text" pitchFamily="2" charset="0"/>
              </a:rPr>
              <a:t>Страница </a:t>
            </a:r>
            <a:r>
              <a:rPr lang="en-US" sz="1600" u="sng" dirty="0">
                <a:latin typeface="Sitka Text" pitchFamily="2" charset="0"/>
              </a:rPr>
              <a:t>“</a:t>
            </a:r>
            <a:r>
              <a:rPr lang="ru-RU" sz="1600" u="sng" dirty="0">
                <a:latin typeface="Sitka Text" pitchFamily="2" charset="0"/>
              </a:rPr>
              <a:t>О нас</a:t>
            </a:r>
            <a:r>
              <a:rPr lang="en-US" sz="1600" u="sng" dirty="0">
                <a:latin typeface="Sitka Text" pitchFamily="2" charset="0"/>
              </a:rPr>
              <a:t>”:</a:t>
            </a:r>
          </a:p>
          <a:p>
            <a:pPr marL="152400" indent="0">
              <a:buNone/>
            </a:pPr>
            <a:endParaRPr lang="en-US" sz="1600" u="sng" dirty="0">
              <a:latin typeface="Arial Black" panose="020B0A04020102020204" pitchFamily="34" charset="0"/>
            </a:endParaRP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Страница "О нас" содержит информацию о компании, её истории и </a:t>
            </a:r>
            <a:r>
              <a:rPr lang="ru-RU" sz="1400" dirty="0" err="1">
                <a:latin typeface="Sitka Text" pitchFamily="2" charset="0"/>
              </a:rPr>
              <a:t>ценностях.Верхняя</a:t>
            </a:r>
            <a:r>
              <a:rPr lang="ru-RU" sz="1400" dirty="0">
                <a:latin typeface="Sitka Text" pitchFamily="2" charset="0"/>
              </a:rPr>
              <a:t> часть оформлена в виде </a:t>
            </a:r>
            <a:r>
              <a:rPr lang="ru-RU" sz="1400" dirty="0" err="1">
                <a:latin typeface="Sitka Text" pitchFamily="2" charset="0"/>
              </a:rPr>
              <a:t>hero</a:t>
            </a:r>
            <a:r>
              <a:rPr lang="ru-RU" sz="1400" dirty="0">
                <a:latin typeface="Sitka Text" pitchFamily="2" charset="0"/>
              </a:rPr>
              <a:t>-секции с фоном и основным посланием. Далее следуют блоки с описанием опыта работы, целей компании и достижений. Важной частью страницы является блок "Наша команда", где представлены руководители компании с фотографиями и краткой информацией о них. Также там используется </a:t>
            </a:r>
            <a:r>
              <a:rPr lang="en-US" sz="1400" dirty="0">
                <a:latin typeface="Sitka Text" pitchFamily="2" charset="0"/>
              </a:rPr>
              <a:t>“Swiper.js”(</a:t>
            </a:r>
            <a:r>
              <a:rPr lang="ru-RU" sz="1400" dirty="0">
                <a:latin typeface="Sitka Text" pitchFamily="2" charset="0"/>
              </a:rPr>
              <a:t>Смотри Рис</a:t>
            </a:r>
            <a:r>
              <a:rPr lang="en-US" sz="1400" dirty="0">
                <a:latin typeface="Sitka Text" pitchFamily="2" charset="0"/>
              </a:rPr>
              <a:t>.3.).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65EAD89-0F92-B74F-2A58-A3640F463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541" y="3071967"/>
            <a:ext cx="4687556" cy="162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4476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57FBA9-705A-21AE-02E7-A47A4D34C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Верстка </a:t>
            </a:r>
            <a:r>
              <a:rPr lang="en-US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HTML</a:t>
            </a:r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 страницы</a:t>
            </a:r>
            <a:endParaRPr lang="ru-RU" sz="24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1B09EE1-5DFB-1EF1-A503-DC958E7B3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9" y="1061580"/>
            <a:ext cx="8162743" cy="3877243"/>
          </a:xfrm>
        </p:spPr>
        <p:txBody>
          <a:bodyPr/>
          <a:lstStyle/>
          <a:p>
            <a:pPr marL="152400" indent="0">
              <a:buNone/>
            </a:pPr>
            <a:r>
              <a:rPr lang="ru-RU" sz="1600" b="1" u="sng" dirty="0">
                <a:latin typeface="Sitka Text" pitchFamily="2" charset="0"/>
              </a:rPr>
              <a:t>Страница </a:t>
            </a:r>
            <a:r>
              <a:rPr lang="en-US" sz="1600" b="1" u="sng" dirty="0">
                <a:latin typeface="Sitka Text" pitchFamily="2" charset="0"/>
              </a:rPr>
              <a:t>“</a:t>
            </a:r>
            <a:r>
              <a:rPr lang="ru-RU" sz="1600" b="1" u="sng" dirty="0">
                <a:latin typeface="Sitka Text" pitchFamily="2" charset="0"/>
              </a:rPr>
              <a:t>Контакты</a:t>
            </a:r>
            <a:r>
              <a:rPr lang="en-US" sz="1600" b="1" u="sng" dirty="0">
                <a:latin typeface="Sitka Text" pitchFamily="2" charset="0"/>
              </a:rPr>
              <a:t>”:</a:t>
            </a:r>
          </a:p>
          <a:p>
            <a:pPr marL="152400" indent="0">
              <a:buNone/>
            </a:pPr>
            <a:endParaRPr lang="en-US" sz="1600" b="1" u="sng" dirty="0">
              <a:latin typeface="Sitka Text" pitchFamily="2" charset="0"/>
            </a:endParaRP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Страница "Контакты" предназначена для быстрой связи пользователя с компанией.</a:t>
            </a: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Она включает крупный заголовок, подзаголовок и карточки с основными способами связи: телефон, </a:t>
            </a:r>
            <a:r>
              <a:rPr lang="ru-RU" sz="1400" dirty="0" err="1">
                <a:latin typeface="Sitka Text" pitchFamily="2" charset="0"/>
              </a:rPr>
              <a:t>email</a:t>
            </a:r>
            <a:r>
              <a:rPr lang="ru-RU" sz="1400" dirty="0">
                <a:latin typeface="Sitka Text" pitchFamily="2" charset="0"/>
              </a:rPr>
              <a:t> и онлайн-</a:t>
            </a:r>
            <a:r>
              <a:rPr lang="ru-RU" sz="1400" dirty="0" err="1">
                <a:latin typeface="Sitka Text" pitchFamily="2" charset="0"/>
              </a:rPr>
              <a:t>чат.Также</a:t>
            </a:r>
            <a:r>
              <a:rPr lang="ru-RU" sz="1400" dirty="0">
                <a:latin typeface="Sitka Text" pitchFamily="2" charset="0"/>
              </a:rPr>
              <a:t> на странице размещена форма обратной связи, с помощью которой пользователь может отправить сообщение напрямую с сайта. Использование карты Google Maps позволяет показать физическое местоположение офиса, что повышает доверие клиентов.</a:t>
            </a:r>
            <a:endParaRPr lang="en-US" sz="1400" dirty="0">
              <a:latin typeface="Sitka Text" pitchFamily="2" charset="0"/>
            </a:endParaRPr>
          </a:p>
          <a:p>
            <a:pPr marL="152400" indent="0">
              <a:buNone/>
            </a:pPr>
            <a:endParaRPr lang="en-US" sz="1400" dirty="0">
              <a:latin typeface="Sitka Text" pitchFamily="2" charset="0"/>
            </a:endParaRPr>
          </a:p>
          <a:p>
            <a:pPr marL="152400" indent="0">
              <a:buNone/>
            </a:pPr>
            <a:endParaRPr lang="ru-RU" sz="1600" b="1" u="sng" dirty="0">
              <a:latin typeface="Arial Black" panose="020B0A04020102020204" pitchFamily="34" charset="0"/>
            </a:endParaRPr>
          </a:p>
          <a:p>
            <a:pPr marL="15240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9BD568-84A3-2C96-E084-335B9D4C0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52" y="3047428"/>
            <a:ext cx="3461657" cy="161085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DDE92C-D28B-1503-BA5B-B41169B3A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1" y="3047428"/>
            <a:ext cx="3612381" cy="161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5772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B2E1A8-98FC-7FCE-7586-8BCB74583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39" y="791541"/>
            <a:ext cx="3682276" cy="183838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7CBAE80-E702-311C-8E3E-20C8117EA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985" y="724748"/>
            <a:ext cx="3586582" cy="197196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E701859-8472-7EC9-874E-A1DCD010F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218" y="2872758"/>
            <a:ext cx="3890563" cy="15459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C11181-D79E-E1AF-1593-023EAE913E43}"/>
              </a:ext>
            </a:extLst>
          </p:cNvPr>
          <p:cNvSpPr txBox="1"/>
          <p:nvPr/>
        </p:nvSpPr>
        <p:spPr>
          <a:xfrm>
            <a:off x="1193885" y="362346"/>
            <a:ext cx="16427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Sitka Text" pitchFamily="2" charset="0"/>
              </a:rPr>
              <a:t>(Рис</a:t>
            </a:r>
            <a:r>
              <a:rPr lang="en-US" sz="1400" dirty="0">
                <a:solidFill>
                  <a:schemeClr val="tx1"/>
                </a:solidFill>
                <a:latin typeface="Sitka Text" pitchFamily="2" charset="0"/>
              </a:rPr>
              <a:t>.4)</a:t>
            </a:r>
            <a:endParaRPr lang="ru-RU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A86D08-5DD9-F038-089F-115346E4955B}"/>
              </a:ext>
            </a:extLst>
          </p:cNvPr>
          <p:cNvSpPr txBox="1"/>
          <p:nvPr/>
        </p:nvSpPr>
        <p:spPr>
          <a:xfrm>
            <a:off x="5854176" y="295553"/>
            <a:ext cx="16001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Sitka Text" pitchFamily="2" charset="0"/>
              </a:rPr>
              <a:t>(Рис</a:t>
            </a:r>
            <a:r>
              <a:rPr lang="en-US" sz="1400" dirty="0">
                <a:solidFill>
                  <a:schemeClr val="tx1"/>
                </a:solidFill>
                <a:latin typeface="Sitka Text" pitchFamily="2" charset="0"/>
              </a:rPr>
              <a:t>.5)</a:t>
            </a:r>
            <a:endParaRPr lang="ru-RU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831B74-4314-20F8-DB15-08792536A984}"/>
              </a:ext>
            </a:extLst>
          </p:cNvPr>
          <p:cNvSpPr txBox="1"/>
          <p:nvPr/>
        </p:nvSpPr>
        <p:spPr>
          <a:xfrm>
            <a:off x="3884053" y="4507698"/>
            <a:ext cx="10008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Sitka Text" pitchFamily="2" charset="0"/>
              </a:rPr>
              <a:t>(Рис</a:t>
            </a:r>
            <a:r>
              <a:rPr lang="en-US" sz="1400" dirty="0">
                <a:solidFill>
                  <a:schemeClr val="tx1"/>
                </a:solidFill>
                <a:latin typeface="Sitka Text" pitchFamily="2" charset="0"/>
              </a:rPr>
              <a:t>.3)</a:t>
            </a:r>
            <a:endParaRPr lang="ru-RU" dirty="0">
              <a:solidFill>
                <a:schemeClr val="tx1"/>
              </a:solidFill>
              <a:latin typeface="Sitka T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93328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52CAF5-C436-1096-DF2A-06FA40AC2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734" y="359614"/>
            <a:ext cx="7704000" cy="572700"/>
          </a:xfrm>
        </p:spPr>
        <p:txBody>
          <a:bodyPr/>
          <a:lstStyle/>
          <a:p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Верстка </a:t>
            </a:r>
            <a:r>
              <a:rPr lang="en-US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HTML</a:t>
            </a:r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 страницы</a:t>
            </a:r>
            <a:endParaRPr lang="ru-RU" sz="24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D0A73AE-B680-4856-215B-06FB48C82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4734" y="1017725"/>
            <a:ext cx="7704000" cy="3416400"/>
          </a:xfrm>
        </p:spPr>
        <p:txBody>
          <a:bodyPr/>
          <a:lstStyle/>
          <a:p>
            <a:pPr marL="152400" indent="0">
              <a:buNone/>
            </a:pPr>
            <a:r>
              <a:rPr lang="ru-RU" sz="1600" u="sng" dirty="0">
                <a:latin typeface="Sitka Text" pitchFamily="2" charset="0"/>
              </a:rPr>
              <a:t>Страница </a:t>
            </a:r>
            <a:r>
              <a:rPr lang="en-US" sz="1600" u="sng" dirty="0">
                <a:latin typeface="Sitka Text" pitchFamily="2" charset="0"/>
              </a:rPr>
              <a:t>“</a:t>
            </a:r>
            <a:r>
              <a:rPr lang="ru-RU" sz="1600" u="sng" dirty="0">
                <a:latin typeface="Sitka Text" pitchFamily="2" charset="0"/>
              </a:rPr>
              <a:t>Магазин</a:t>
            </a:r>
            <a:r>
              <a:rPr lang="en-US" sz="1600" u="sng" dirty="0">
                <a:latin typeface="Sitka Text" pitchFamily="2" charset="0"/>
              </a:rPr>
              <a:t>”:</a:t>
            </a:r>
          </a:p>
          <a:p>
            <a:pPr marL="152400" indent="0">
              <a:buNone/>
            </a:pPr>
            <a:endParaRPr lang="en-US" sz="1600" u="sng" dirty="0">
              <a:latin typeface="Sitka Text" pitchFamily="2" charset="0"/>
            </a:endParaRP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Страница "Магазин" представляет собой каталог товаров: телевизоров, приставок и </a:t>
            </a:r>
            <a:r>
              <a:rPr lang="ru-RU" sz="1400" dirty="0" err="1">
                <a:latin typeface="Sitka Text" pitchFamily="2" charset="0"/>
              </a:rPr>
              <a:t>аксессуаров.Пользователь</a:t>
            </a:r>
            <a:r>
              <a:rPr lang="ru-RU" sz="1400" dirty="0">
                <a:latin typeface="Sitka Text" pitchFamily="2" charset="0"/>
              </a:rPr>
              <a:t> может просматривать товары, искать их через поисковую строку и фильтровать по категориям и </a:t>
            </a:r>
            <a:r>
              <a:rPr lang="ru-RU" sz="1400" dirty="0" err="1">
                <a:latin typeface="Sitka Text" pitchFamily="2" charset="0"/>
              </a:rPr>
              <a:t>цене.Для</a:t>
            </a:r>
            <a:r>
              <a:rPr lang="ru-RU" sz="1400" dirty="0">
                <a:latin typeface="Sitka Text" pitchFamily="2" charset="0"/>
              </a:rPr>
              <a:t> каждого товара отображаются изображение, краткое описание, цена и рейтинг покупателей.</a:t>
            </a:r>
            <a:endParaRPr lang="en-US" sz="1400" dirty="0">
              <a:latin typeface="Sitka Text" pitchFamily="2" charset="0"/>
            </a:endParaRPr>
          </a:p>
          <a:p>
            <a:pPr marL="152400" indent="0">
              <a:buNone/>
            </a:pPr>
            <a:endParaRPr lang="ru-RU" sz="1400" dirty="0">
              <a:latin typeface="Consolas" panose="020B060902020403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457660-90F2-8E14-10CC-2C9D6E10F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007" y="2661157"/>
            <a:ext cx="4122755" cy="15161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A5B192-086A-A90E-BD9E-E1495B143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878" y="2572812"/>
            <a:ext cx="2193208" cy="164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97717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FA7691-85AA-4B42-CAF2-3671D5D5F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430" y="496138"/>
            <a:ext cx="7704000" cy="572700"/>
          </a:xfrm>
        </p:spPr>
        <p:txBody>
          <a:bodyPr/>
          <a:lstStyle/>
          <a:p>
            <a:r>
              <a:rPr lang="ru-RU" sz="2400" b="1" dirty="0">
                <a:latin typeface="Arial Black" panose="020B0A04020102020204" pitchFamily="34" charset="0"/>
              </a:rPr>
              <a:t>Использование </a:t>
            </a:r>
            <a:r>
              <a:rPr lang="en-US" sz="2400" b="1" dirty="0">
                <a:latin typeface="Arial Black" panose="020B0A04020102020204" pitchFamily="34" charset="0"/>
              </a:rPr>
              <a:t>CSS </a:t>
            </a:r>
            <a:r>
              <a:rPr lang="ru-RU" sz="2400" b="1" dirty="0">
                <a:latin typeface="Arial Black" panose="020B0A04020102020204" pitchFamily="34" charset="0"/>
              </a:rPr>
              <a:t>в проекте</a:t>
            </a:r>
            <a:br>
              <a:rPr lang="ru-RU" b="1" dirty="0"/>
            </a:b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B21BBFB-9917-227B-1388-919D6AC2B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3658" y="1219374"/>
            <a:ext cx="4982113" cy="3427988"/>
          </a:xfrm>
        </p:spPr>
        <p:txBody>
          <a:bodyPr/>
          <a:lstStyle/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Стили CSS в проекте разделены на несколько файлов для удобства работы и поддержки.</a:t>
            </a:r>
            <a:r>
              <a:rPr lang="en-US" sz="1400" dirty="0">
                <a:latin typeface="Sitka Text" pitchFamily="2" charset="0"/>
              </a:rPr>
              <a:t>  </a:t>
            </a:r>
            <a:r>
              <a:rPr lang="ru-RU" sz="1400" dirty="0">
                <a:latin typeface="Sitka Text" pitchFamily="2" charset="0"/>
              </a:rPr>
              <a:t>Основной файл styles.css отвечает за базовую стилизацию сайта: шрифты, цвета, отступы, анимации.</a:t>
            </a:r>
            <a:r>
              <a:rPr lang="en-US" sz="1400" dirty="0">
                <a:latin typeface="Sitka Text" pitchFamily="2" charset="0"/>
              </a:rPr>
              <a:t> </a:t>
            </a:r>
            <a:r>
              <a:rPr lang="ru-RU" sz="1400" dirty="0">
                <a:latin typeface="Sitka Text" pitchFamily="2" charset="0"/>
              </a:rPr>
              <a:t>Дополнительные файлы (about.css, shop.css) подключаются только на нужных страницах.</a:t>
            </a:r>
            <a:r>
              <a:rPr lang="en-US" sz="1400" dirty="0">
                <a:latin typeface="Sitka Text" pitchFamily="2" charset="0"/>
              </a:rPr>
              <a:t> </a:t>
            </a:r>
            <a:r>
              <a:rPr lang="ru-RU" sz="1400" dirty="0">
                <a:latin typeface="Sitka Text" pitchFamily="2" charset="0"/>
              </a:rPr>
              <a:t>Использование отдельных файлов улучшает читаемость кода и ускоряет загрузку страниц.</a:t>
            </a:r>
          </a:p>
          <a:p>
            <a:pPr marL="152400" indent="0">
              <a:buNone/>
            </a:pPr>
            <a:endParaRPr lang="ru-RU" dirty="0">
              <a:latin typeface="Sitka Text" pitchFamily="2" charset="0"/>
            </a:endParaRP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С кодами для </a:t>
            </a:r>
            <a:r>
              <a:rPr lang="en-US" sz="1400" dirty="0">
                <a:latin typeface="Sitka Text" pitchFamily="2" charset="0"/>
              </a:rPr>
              <a:t>‘</a:t>
            </a:r>
            <a:r>
              <a:rPr lang="en-US" sz="1400" dirty="0" err="1">
                <a:latin typeface="Sitka Text" pitchFamily="2" charset="0"/>
              </a:rPr>
              <a:t>css</a:t>
            </a:r>
            <a:r>
              <a:rPr lang="en-US" sz="1400" dirty="0">
                <a:latin typeface="Sitka Text" pitchFamily="2" charset="0"/>
              </a:rPr>
              <a:t>’</a:t>
            </a:r>
            <a:r>
              <a:rPr lang="ru-RU" sz="1400" dirty="0">
                <a:latin typeface="Sitka Text" pitchFamily="2" charset="0"/>
              </a:rPr>
              <a:t> можете ознакомиться на </a:t>
            </a:r>
            <a:r>
              <a:rPr lang="en-US" sz="1400" b="1" u="sng" dirty="0" err="1">
                <a:latin typeface="Sitka Text" pitchFamily="2" charset="0"/>
              </a:rPr>
              <a:t>github</a:t>
            </a:r>
            <a:r>
              <a:rPr lang="en-US" sz="1400" dirty="0">
                <a:latin typeface="Sitka Text" pitchFamily="2" charset="0"/>
              </a:rPr>
              <a:t> </a:t>
            </a:r>
            <a:r>
              <a:rPr lang="ru-RU" sz="1400" u="sng" dirty="0">
                <a:solidFill>
                  <a:srgbClr val="0563C1"/>
                </a:solidFill>
                <a:effectLst/>
                <a:latin typeface="Sitka Text" pitchFamily="2" charset="0"/>
                <a:ea typeface="MS Mincho" panose="02020609040205080304" pitchFamily="49" charset="-128"/>
                <a:hlinkClick r:id="rId2"/>
              </a:rPr>
              <a:t>https://github.com/shalbuzz/Kursovaya.git</a:t>
            </a:r>
            <a:endParaRPr lang="ru-RU" sz="1400" dirty="0"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 marL="15240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152400" indent="0">
              <a:buNone/>
            </a:pPr>
            <a:endParaRPr lang="ru-RU" sz="1600" u="sng" dirty="0">
              <a:latin typeface="Arial Black" panose="020B0A040201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D9A8B32-CB13-8D35-724D-0AD287C97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583" y="1334096"/>
            <a:ext cx="2642717" cy="268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7814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8"/>
          <p:cNvSpPr txBox="1">
            <a:spLocks noGrp="1"/>
          </p:cNvSpPr>
          <p:nvPr>
            <p:ph type="ctrTitle"/>
          </p:nvPr>
        </p:nvSpPr>
        <p:spPr>
          <a:xfrm>
            <a:off x="622848" y="273243"/>
            <a:ext cx="7717500" cy="9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ru-RU" sz="4400" dirty="0">
                <a:solidFill>
                  <a:schemeClr val="tx1"/>
                </a:solidFill>
                <a:latin typeface="Arial Black" panose="020B0A04020102020204" pitchFamily="34" charset="0"/>
              </a:rPr>
              <a:t>План</a:t>
            </a:r>
            <a:endParaRPr sz="4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29" name="Google Shape;129;p28"/>
          <p:cNvSpPr txBox="1"/>
          <p:nvPr/>
        </p:nvSpPr>
        <p:spPr>
          <a:xfrm>
            <a:off x="306325" y="4604000"/>
            <a:ext cx="1124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000" b="1" i="1" dirty="0">
                <a:solidFill>
                  <a:schemeClr val="tx1"/>
                </a:solidFill>
                <a:latin typeface="Sitka Text" pitchFamily="2" charset="0"/>
                <a:ea typeface="Syne"/>
                <a:cs typeface="Syne"/>
                <a:sym typeface="Syne"/>
              </a:rPr>
              <a:t>2025</a:t>
            </a:r>
            <a:endParaRPr sz="1000" b="1" i="1" dirty="0">
              <a:solidFill>
                <a:schemeClr val="tx1"/>
              </a:solidFill>
              <a:latin typeface="Sitka Text" pitchFamily="2" charset="0"/>
              <a:ea typeface="Syne"/>
              <a:cs typeface="Syne"/>
              <a:sym typeface="Syn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E7C80B-8C30-A599-DD70-C3A4D1DC0365}"/>
              </a:ext>
            </a:extLst>
          </p:cNvPr>
          <p:cNvSpPr txBox="1"/>
          <p:nvPr/>
        </p:nvSpPr>
        <p:spPr>
          <a:xfrm>
            <a:off x="760228" y="1191652"/>
            <a:ext cx="4582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i="1" u="sng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ВВЕДЕНИЕ</a:t>
            </a:r>
            <a:endParaRPr lang="ru-RU" sz="1600" i="1" u="sng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C80D01-8EDF-2548-7FE8-E0CFF34F173F}"/>
              </a:ext>
            </a:extLst>
          </p:cNvPr>
          <p:cNvSpPr txBox="1"/>
          <p:nvPr/>
        </p:nvSpPr>
        <p:spPr>
          <a:xfrm>
            <a:off x="760228" y="1514083"/>
            <a:ext cx="4582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1. </a:t>
            </a:r>
            <a:r>
              <a:rPr lang="az-Latn-AZ" sz="1400" b="1" i="1" u="sng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ТЕОРЕТИЧЕСКАЯ ЧАСТЬ</a:t>
            </a:r>
            <a:endParaRPr lang="ru-RU" i="1" u="sng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73BFC5-A097-61FE-5C32-7762C81ED849}"/>
              </a:ext>
            </a:extLst>
          </p:cNvPr>
          <p:cNvSpPr txBox="1"/>
          <p:nvPr/>
        </p:nvSpPr>
        <p:spPr>
          <a:xfrm>
            <a:off x="721685" y="2058246"/>
            <a:ext cx="4582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1.2 </a:t>
            </a:r>
            <a:r>
              <a:rPr lang="ru-RU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HTML</a:t>
            </a:r>
            <a:endParaRPr lang="ru-RU" i="1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F3740A-1D1C-0FFE-DF8B-17A3ABA5E1DB}"/>
              </a:ext>
            </a:extLst>
          </p:cNvPr>
          <p:cNvSpPr txBox="1"/>
          <p:nvPr/>
        </p:nvSpPr>
        <p:spPr>
          <a:xfrm>
            <a:off x="740957" y="2364142"/>
            <a:ext cx="36953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1.3 </a:t>
            </a:r>
            <a:r>
              <a:rPr lang="ru-RU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Dynamic HTML</a:t>
            </a:r>
            <a:endParaRPr lang="ru-RU" i="1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D98D47-06DE-6055-3A82-E3AA2F2020A5}"/>
              </a:ext>
            </a:extLst>
          </p:cNvPr>
          <p:cNvSpPr txBox="1"/>
          <p:nvPr/>
        </p:nvSpPr>
        <p:spPr>
          <a:xfrm>
            <a:off x="887795" y="2630652"/>
            <a:ext cx="35938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1.4.1 </a:t>
            </a:r>
            <a:r>
              <a:rPr lang="ru-RU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Каскадные таблицы стилей</a:t>
            </a:r>
            <a:endParaRPr lang="ru-RU" i="1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AAF0D3-E2D4-0BA5-5FAC-44DFED05EBE5}"/>
              </a:ext>
            </a:extLst>
          </p:cNvPr>
          <p:cNvSpPr txBox="1"/>
          <p:nvPr/>
        </p:nvSpPr>
        <p:spPr>
          <a:xfrm>
            <a:off x="887795" y="2939619"/>
            <a:ext cx="4880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1.4.2 JavaScript</a:t>
            </a:r>
            <a:endParaRPr lang="ru-RU" i="1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B616D4-99FC-CDEE-E308-F3F5F4C4B06C}"/>
              </a:ext>
            </a:extLst>
          </p:cNvPr>
          <p:cNvSpPr txBox="1"/>
          <p:nvPr/>
        </p:nvSpPr>
        <p:spPr>
          <a:xfrm>
            <a:off x="797443" y="3195379"/>
            <a:ext cx="4582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1.5 Bootstrap</a:t>
            </a:r>
            <a:endParaRPr lang="ru-RU" i="1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C9FD74-0399-C93A-36BA-23311D9758B3}"/>
              </a:ext>
            </a:extLst>
          </p:cNvPr>
          <p:cNvSpPr txBox="1"/>
          <p:nvPr/>
        </p:nvSpPr>
        <p:spPr>
          <a:xfrm>
            <a:off x="721685" y="3744892"/>
            <a:ext cx="4582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2. </a:t>
            </a:r>
            <a:r>
              <a:rPr lang="en-US" sz="1400" b="1" i="1" u="sng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ПРАКТИЧЕСКАЯ ЧАСТЬ</a:t>
            </a:r>
            <a:endParaRPr lang="ru-RU" i="1" u="sng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EE095A-73A0-BE13-7070-CE22873D9A1C}"/>
              </a:ext>
            </a:extLst>
          </p:cNvPr>
          <p:cNvSpPr txBox="1"/>
          <p:nvPr/>
        </p:nvSpPr>
        <p:spPr>
          <a:xfrm>
            <a:off x="721685" y="4028980"/>
            <a:ext cx="4582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2.1 </a:t>
            </a:r>
            <a:r>
              <a:rPr lang="en-US" sz="1400" b="1" i="1" dirty="0" err="1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Описание</a:t>
            </a:r>
            <a:r>
              <a:rPr lang="en-US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 </a:t>
            </a:r>
            <a:r>
              <a:rPr lang="en-US" sz="1400" b="1" i="1" dirty="0" err="1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предметно</a:t>
            </a:r>
            <a:r>
              <a:rPr lang="ru-RU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й области</a:t>
            </a:r>
            <a:endParaRPr lang="ru-RU" i="1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9D79CB-A3E2-6654-8736-A794677BD68E}"/>
              </a:ext>
            </a:extLst>
          </p:cNvPr>
          <p:cNvSpPr txBox="1"/>
          <p:nvPr/>
        </p:nvSpPr>
        <p:spPr>
          <a:xfrm>
            <a:off x="721685" y="4336757"/>
            <a:ext cx="4582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2.2 </a:t>
            </a:r>
            <a:r>
              <a:rPr lang="ru-RU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Создание окружения для проекта</a:t>
            </a:r>
            <a:endParaRPr lang="ru-RU" i="1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8769CE-4330-838C-52A4-C53367258D6B}"/>
              </a:ext>
            </a:extLst>
          </p:cNvPr>
          <p:cNvSpPr txBox="1"/>
          <p:nvPr/>
        </p:nvSpPr>
        <p:spPr>
          <a:xfrm>
            <a:off x="4655732" y="1281890"/>
            <a:ext cx="4582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2.3 </a:t>
            </a:r>
            <a:r>
              <a:rPr lang="ru-RU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Верстка </a:t>
            </a:r>
            <a:r>
              <a:rPr lang="en-US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HTML</a:t>
            </a:r>
            <a:r>
              <a:rPr lang="ru-RU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 страницы</a:t>
            </a:r>
            <a:endParaRPr lang="ru-RU" i="1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722032-EA80-1F65-9517-C92F4F0C1F11}"/>
              </a:ext>
            </a:extLst>
          </p:cNvPr>
          <p:cNvSpPr txBox="1"/>
          <p:nvPr/>
        </p:nvSpPr>
        <p:spPr>
          <a:xfrm>
            <a:off x="4655732" y="1686251"/>
            <a:ext cx="46384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2.4 </a:t>
            </a:r>
            <a:r>
              <a:rPr lang="ru-RU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Использование стилей </a:t>
            </a:r>
            <a:r>
              <a:rPr lang="en-US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CSS</a:t>
            </a:r>
            <a:endParaRPr lang="ru-RU" i="1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D73345-ABA4-9CE5-794A-F3FE478B9E45}"/>
              </a:ext>
            </a:extLst>
          </p:cNvPr>
          <p:cNvSpPr txBox="1"/>
          <p:nvPr/>
        </p:nvSpPr>
        <p:spPr>
          <a:xfrm>
            <a:off x="4642440" y="2730228"/>
            <a:ext cx="46517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3. </a:t>
            </a:r>
            <a:r>
              <a:rPr lang="ru-RU" sz="1400" b="1" i="1" u="sng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РЕЗУЛЬТАТ</a:t>
            </a:r>
            <a:endParaRPr lang="ru-RU" i="1" u="sng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93D0E69-80D8-5804-9614-78B2C6D527A1}"/>
              </a:ext>
            </a:extLst>
          </p:cNvPr>
          <p:cNvSpPr txBox="1"/>
          <p:nvPr/>
        </p:nvSpPr>
        <p:spPr>
          <a:xfrm>
            <a:off x="683142" y="1774482"/>
            <a:ext cx="38888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kern="0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 1.1 </a:t>
            </a:r>
            <a:r>
              <a:rPr lang="ru-RU" sz="1400" b="1" i="1" kern="0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Web-программирование</a:t>
            </a:r>
            <a:endParaRPr lang="ru-RU" i="1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54E22B9-DCE1-D9FB-6D28-397917BB1E1C}"/>
              </a:ext>
            </a:extLst>
          </p:cNvPr>
          <p:cNvSpPr txBox="1"/>
          <p:nvPr/>
        </p:nvSpPr>
        <p:spPr>
          <a:xfrm>
            <a:off x="797443" y="3446164"/>
            <a:ext cx="46597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i="1" kern="0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1.</a:t>
            </a:r>
            <a:r>
              <a:rPr lang="en-US" sz="1400" b="1" i="1" kern="0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6 Swiper.js</a:t>
            </a:r>
            <a:endParaRPr lang="ru-RU" i="1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E1E88DC-374D-37F8-CCBD-B80FB2FA3D0E}"/>
              </a:ext>
            </a:extLst>
          </p:cNvPr>
          <p:cNvSpPr txBox="1"/>
          <p:nvPr/>
        </p:nvSpPr>
        <p:spPr>
          <a:xfrm>
            <a:off x="4655732" y="2101652"/>
            <a:ext cx="35938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kern="0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2.5 </a:t>
            </a:r>
            <a:r>
              <a:rPr lang="az-Latn-AZ" sz="1400" b="1" i="1" kern="0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Добавление интерактивности с помощью JavaScript</a:t>
            </a:r>
            <a:endParaRPr lang="ru-RU" i="1" dirty="0">
              <a:solidFill>
                <a:schemeClr val="tx1"/>
              </a:solidFill>
              <a:latin typeface="Sitka Text" pitchFamily="2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  <p:bldP spid="129" grpId="0"/>
      <p:bldP spid="7" grpId="0"/>
      <p:bldP spid="9" grpId="0"/>
      <p:bldP spid="11" grpId="0"/>
      <p:bldP spid="13" grpId="0"/>
      <p:bldP spid="15" grpId="0"/>
      <p:bldP spid="17" grpId="0"/>
      <p:bldP spid="19" grpId="0"/>
      <p:bldP spid="21" grpId="0"/>
      <p:bldP spid="23" grpId="0"/>
      <p:bldP spid="25" grpId="0"/>
      <p:bldP spid="27" grpId="0"/>
      <p:bldP spid="29" grpId="0"/>
      <p:bldP spid="31" grpId="0"/>
      <p:bldP spid="98" grpId="0"/>
      <p:bldP spid="102" grpId="0"/>
      <p:bldP spid="10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6ABBC8-1517-E5FB-4E72-298156C51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997" y="197376"/>
            <a:ext cx="7704000" cy="572700"/>
          </a:xfrm>
        </p:spPr>
        <p:txBody>
          <a:bodyPr/>
          <a:lstStyle/>
          <a:p>
            <a:r>
              <a:rPr lang="ru-RU" sz="2400" b="1" dirty="0">
                <a:latin typeface="Arial Black" panose="020B0A04020102020204" pitchFamily="34" charset="0"/>
              </a:rPr>
              <a:t>Использование </a:t>
            </a:r>
            <a:r>
              <a:rPr lang="en-US" sz="2400" dirty="0">
                <a:latin typeface="Arial Black" panose="020B0A04020102020204" pitchFamily="34" charset="0"/>
              </a:rPr>
              <a:t>JavaScript</a:t>
            </a:r>
            <a:r>
              <a:rPr lang="en-US" sz="2400" b="1" dirty="0">
                <a:latin typeface="Arial Black" panose="020B0A04020102020204" pitchFamily="34" charset="0"/>
              </a:rPr>
              <a:t> </a:t>
            </a:r>
            <a:r>
              <a:rPr lang="ru-RU" sz="2400" b="1" dirty="0">
                <a:latin typeface="Arial Black" panose="020B0A04020102020204" pitchFamily="34" charset="0"/>
              </a:rPr>
              <a:t>в проекте</a:t>
            </a:r>
            <a:endParaRPr lang="ru-RU" sz="24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9694E88-7460-8FB6-5E6A-F4B704E41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6278" y="1472172"/>
            <a:ext cx="8207960" cy="3290934"/>
          </a:xfrm>
        </p:spPr>
        <p:txBody>
          <a:bodyPr/>
          <a:lstStyle/>
          <a:p>
            <a:pPr marL="152400" indent="0">
              <a:buNone/>
            </a:pPr>
            <a:r>
              <a:rPr lang="ru-RU" b="1" u="sng" dirty="0">
                <a:latin typeface="Arial Black" panose="020B0A04020102020204" pitchFamily="34" charset="0"/>
              </a:rPr>
              <a:t>Функционал поиска и фильтрации</a:t>
            </a:r>
            <a:r>
              <a:rPr lang="en-US" b="1" u="sng" dirty="0">
                <a:latin typeface="Arial Black" panose="020B0A04020102020204" pitchFamily="34" charset="0"/>
              </a:rPr>
              <a:t>:</a:t>
            </a:r>
            <a:endParaRPr lang="en-US" b="1" u="sng" dirty="0"/>
          </a:p>
          <a:p>
            <a:pPr marL="152400" indent="0">
              <a:buNone/>
            </a:pPr>
            <a:r>
              <a:rPr lang="ru-RU" b="1" u="sng" dirty="0"/>
              <a:t>Рассмотрим самые важные части</a:t>
            </a:r>
            <a:r>
              <a:rPr lang="en-US" b="1" u="sng" dirty="0"/>
              <a:t>, </a:t>
            </a:r>
            <a:r>
              <a:rPr lang="ru-RU" b="1" u="sng" dirty="0"/>
              <a:t>где мы использовали функционал</a:t>
            </a:r>
            <a:r>
              <a:rPr lang="en-US" b="1" u="sng" dirty="0"/>
              <a:t>:</a:t>
            </a:r>
            <a:endParaRPr lang="ru-RU" b="1" u="sng" dirty="0"/>
          </a:p>
          <a:p>
            <a:pPr marL="152400" indent="0">
              <a:buNone/>
            </a:pPr>
            <a:endParaRPr lang="en-US" b="1" u="sng" dirty="0"/>
          </a:p>
          <a:p>
            <a:pPr marL="152400" indent="0">
              <a:buNone/>
            </a:pPr>
            <a:r>
              <a:rPr lang="ru-RU" dirty="0">
                <a:latin typeface="Sitka Text" pitchFamily="2" charset="0"/>
              </a:rPr>
              <a:t>В разделе «Магазин» реализован удобный поиск по ключевым словам, упрощающий навигацию по товарам. Доступны фильтры по категориям (телевизоры, приставки и др.) и ценовому диапазону. Реализация выполнена на JavaScript.</a:t>
            </a:r>
          </a:p>
          <a:p>
            <a:pPr marL="152400" indent="0">
              <a:buNone/>
            </a:pPr>
            <a:br>
              <a:rPr lang="ru-RU" dirty="0">
                <a:latin typeface="Sitka Text" pitchFamily="2" charset="0"/>
              </a:rPr>
            </a:br>
            <a:r>
              <a:rPr lang="ru-RU" dirty="0">
                <a:latin typeface="Sitka Text" pitchFamily="2" charset="0"/>
              </a:rPr>
              <a:t>С кодами для </a:t>
            </a:r>
            <a:r>
              <a:rPr lang="en-US" dirty="0">
                <a:latin typeface="Sitka Text" pitchFamily="2" charset="0"/>
              </a:rPr>
              <a:t>‘</a:t>
            </a:r>
            <a:r>
              <a:rPr lang="en-US" dirty="0" err="1">
                <a:latin typeface="Sitka Text" pitchFamily="2" charset="0"/>
              </a:rPr>
              <a:t>js</a:t>
            </a:r>
            <a:r>
              <a:rPr lang="en-US" dirty="0">
                <a:latin typeface="Sitka Text" pitchFamily="2" charset="0"/>
              </a:rPr>
              <a:t>’</a:t>
            </a:r>
            <a:r>
              <a:rPr lang="ru-RU" dirty="0">
                <a:latin typeface="Sitka Text" pitchFamily="2" charset="0"/>
              </a:rPr>
              <a:t> можете ознакомиться на </a:t>
            </a:r>
            <a:r>
              <a:rPr lang="en-US" b="1" u="sng" dirty="0" err="1">
                <a:latin typeface="Sitka Text" pitchFamily="2" charset="0"/>
              </a:rPr>
              <a:t>github</a:t>
            </a:r>
            <a:r>
              <a:rPr lang="en-US" dirty="0">
                <a:latin typeface="Sitka Text" pitchFamily="2" charset="0"/>
              </a:rPr>
              <a:t> </a:t>
            </a:r>
            <a:r>
              <a:rPr lang="ru-RU" u="sng" dirty="0">
                <a:solidFill>
                  <a:schemeClr val="accent2"/>
                </a:solidFill>
                <a:effectLst/>
                <a:latin typeface="Sitka Text" pitchFamily="2" charset="0"/>
                <a:ea typeface="MS Mincho" panose="02020609040205080304" pitchFamily="49" charset="-128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https://github.com/shalbuzz/Kursovaya.git</a:t>
            </a:r>
            <a:endParaRPr lang="ru-RU" dirty="0">
              <a:solidFill>
                <a:schemeClr val="accent2"/>
              </a:solidFill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 marL="152400" indent="0">
              <a:buNone/>
            </a:pPr>
            <a:endParaRPr lang="ru-RU" sz="1050" b="1" u="sng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8387BF-8B60-036E-AC67-581E4FF57824}"/>
              </a:ext>
            </a:extLst>
          </p:cNvPr>
          <p:cNvSpPr txBox="1"/>
          <p:nvPr/>
        </p:nvSpPr>
        <p:spPr>
          <a:xfrm>
            <a:off x="728997" y="859514"/>
            <a:ext cx="71840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ru-RU" sz="1200" b="1" u="sng" dirty="0">
                <a:solidFill>
                  <a:schemeClr val="tx1"/>
                </a:solidFill>
                <a:latin typeface="Sitka Text" pitchFamily="2" charset="0"/>
              </a:rPr>
              <a:t>JavaScript</a:t>
            </a:r>
            <a:r>
              <a:rPr lang="ru-RU" sz="1200" dirty="0">
                <a:solidFill>
                  <a:schemeClr val="tx1"/>
                </a:solidFill>
                <a:latin typeface="Sitka Text" pitchFamily="2" charset="0"/>
              </a:rPr>
              <a:t> сыграл важную роль в оживлении проекта и повышении удобства</a:t>
            </a:r>
            <a:endParaRPr lang="en-US" sz="1200" dirty="0">
              <a:solidFill>
                <a:schemeClr val="tx1"/>
              </a:solidFill>
              <a:latin typeface="Sitka Text" pitchFamily="2" charset="0"/>
            </a:endParaRPr>
          </a:p>
          <a:p>
            <a:pPr algn="just">
              <a:buNone/>
            </a:pPr>
            <a:r>
              <a:rPr lang="ru-RU" sz="1200" dirty="0">
                <a:solidFill>
                  <a:schemeClr val="tx1"/>
                </a:solidFill>
                <a:latin typeface="Sitka Text" pitchFamily="2" charset="0"/>
              </a:rPr>
              <a:t>взаимодействия с пользователем.</a:t>
            </a:r>
            <a:endParaRPr lang="en-US" sz="1200" dirty="0">
              <a:solidFill>
                <a:schemeClr val="tx1"/>
              </a:solidFill>
              <a:latin typeface="Sitka Text" pitchFamily="2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B70F1F7-B3CA-240A-32F3-846227216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57" y="3236808"/>
            <a:ext cx="3486503" cy="167729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8109B09-9E53-504B-1413-03B544584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511" y="3236808"/>
            <a:ext cx="3358486" cy="167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578028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AC5AF5-CE69-6F9C-0190-3A3132332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b="1" dirty="0">
                <a:latin typeface="Arial Black" panose="020B0A04020102020204" pitchFamily="34" charset="0"/>
              </a:rPr>
              <a:t>Использование </a:t>
            </a:r>
            <a:r>
              <a:rPr lang="en-US" sz="2400" dirty="0">
                <a:latin typeface="Arial Black" panose="020B0A04020102020204" pitchFamily="34" charset="0"/>
              </a:rPr>
              <a:t>JavaScript</a:t>
            </a:r>
            <a:r>
              <a:rPr lang="en-US" sz="2400" b="1" dirty="0">
                <a:latin typeface="Arial Black" panose="020B0A04020102020204" pitchFamily="34" charset="0"/>
              </a:rPr>
              <a:t> </a:t>
            </a:r>
            <a:r>
              <a:rPr lang="ru-RU" sz="2400" b="1" dirty="0">
                <a:latin typeface="Arial Black" panose="020B0A04020102020204" pitchFamily="34" charset="0"/>
              </a:rPr>
              <a:t>в проекте</a:t>
            </a:r>
            <a:endParaRPr lang="ru-RU" sz="24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EDCFDA6-AD19-B5E8-1FD1-6C9A4656C4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ru-RU" sz="1400" dirty="0">
                <a:effectLst/>
                <a:latin typeface="Sitka Text" pitchFamily="2" charset="0"/>
                <a:ea typeface="Cormorant SemiBold" pitchFamily="2" charset="-52"/>
                <a:cs typeface="Cormorant SemiBold" pitchFamily="2" charset="-52"/>
              </a:rPr>
              <a:t>После того как мы добавили функциональность для ‘</a:t>
            </a:r>
            <a:r>
              <a:rPr lang="en-US" sz="1400" dirty="0">
                <a:effectLst/>
                <a:latin typeface="Sitka Text" pitchFamily="2" charset="0"/>
                <a:ea typeface="Cormorant SemiBold" pitchFamily="2" charset="-52"/>
                <a:cs typeface="Cormorant SemiBold" pitchFamily="2" charset="-52"/>
              </a:rPr>
              <a:t>shop</a:t>
            </a:r>
            <a:r>
              <a:rPr lang="ru-RU" sz="1400" dirty="0">
                <a:effectLst/>
                <a:latin typeface="Sitka Text" pitchFamily="2" charset="0"/>
                <a:ea typeface="Cormorant SemiBold" pitchFamily="2" charset="-52"/>
                <a:cs typeface="Cormorant SemiBold" pitchFamily="2" charset="-52"/>
              </a:rPr>
              <a:t>.</a:t>
            </a:r>
            <a:r>
              <a:rPr lang="en-US" sz="1400" dirty="0">
                <a:effectLst/>
                <a:latin typeface="Sitka Text" pitchFamily="2" charset="0"/>
                <a:ea typeface="Cormorant SemiBold" pitchFamily="2" charset="-52"/>
                <a:cs typeface="Cormorant SemiBold" pitchFamily="2" charset="-52"/>
              </a:rPr>
              <a:t>html</a:t>
            </a:r>
            <a:r>
              <a:rPr lang="ru-RU" sz="1400" dirty="0">
                <a:effectLst/>
                <a:latin typeface="Sitka Text" pitchFamily="2" charset="0"/>
                <a:ea typeface="Cormorant SemiBold" pitchFamily="2" charset="-52"/>
                <a:cs typeface="Cormorant SemiBold" pitchFamily="2" charset="-52"/>
              </a:rPr>
              <a:t>’ с помощью ‘</a:t>
            </a:r>
            <a:r>
              <a:rPr lang="en-US" sz="1400" dirty="0">
                <a:effectLst/>
                <a:latin typeface="Sitka Text" pitchFamily="2" charset="0"/>
                <a:ea typeface="Cormorant SemiBold" pitchFamily="2" charset="-52"/>
                <a:cs typeface="Cormorant SemiBold" pitchFamily="2" charset="-52"/>
              </a:rPr>
              <a:t>shop</a:t>
            </a:r>
            <a:r>
              <a:rPr lang="ru-RU" sz="1400" dirty="0">
                <a:effectLst/>
                <a:latin typeface="Sitka Text" pitchFamily="2" charset="0"/>
                <a:ea typeface="Cormorant SemiBold" pitchFamily="2" charset="-52"/>
                <a:cs typeface="Cormorant SemiBold" pitchFamily="2" charset="-52"/>
              </a:rPr>
              <a:t>.</a:t>
            </a:r>
            <a:r>
              <a:rPr lang="en-US" sz="1400" dirty="0" err="1">
                <a:effectLst/>
                <a:latin typeface="Sitka Text" pitchFamily="2" charset="0"/>
                <a:ea typeface="Cormorant SemiBold" pitchFamily="2" charset="-52"/>
                <a:cs typeface="Cormorant SemiBold" pitchFamily="2" charset="-52"/>
              </a:rPr>
              <a:t>js</a:t>
            </a:r>
            <a:r>
              <a:rPr lang="ru-RU" sz="1400" dirty="0">
                <a:effectLst/>
                <a:latin typeface="Sitka Text" pitchFamily="2" charset="0"/>
                <a:ea typeface="Cormorant SemiBold" pitchFamily="2" charset="-52"/>
                <a:cs typeface="Cormorant SemiBold" pitchFamily="2" charset="-52"/>
              </a:rPr>
              <a:t>’, возникает вопрос вот мы добавляем при нажатии на ‘</a:t>
            </a:r>
            <a:r>
              <a:rPr lang="en-US" sz="1400" dirty="0">
                <a:effectLst/>
                <a:latin typeface="Sitka Text" pitchFamily="2" charset="0"/>
                <a:ea typeface="Cormorant SemiBold" pitchFamily="2" charset="-52"/>
                <a:cs typeface="Cormorant SemiBold" pitchFamily="2" charset="-52"/>
              </a:rPr>
              <a:t>add</a:t>
            </a:r>
            <a:r>
              <a:rPr lang="ru-RU" sz="1400" dirty="0">
                <a:effectLst/>
                <a:latin typeface="Sitka Text" pitchFamily="2" charset="0"/>
                <a:ea typeface="Cormorant SemiBold" pitchFamily="2" charset="-52"/>
                <a:cs typeface="Cormorant SemiBold" pitchFamily="2" charset="-52"/>
              </a:rPr>
              <a:t>-</a:t>
            </a:r>
            <a:r>
              <a:rPr lang="en-US" sz="1400" dirty="0" err="1">
                <a:effectLst/>
                <a:latin typeface="Sitka Text" pitchFamily="2" charset="0"/>
                <a:ea typeface="Cormorant SemiBold" pitchFamily="2" charset="-52"/>
                <a:cs typeface="Cormorant SemiBold" pitchFamily="2" charset="-52"/>
              </a:rPr>
              <a:t>toCart</a:t>
            </a:r>
            <a:r>
              <a:rPr lang="ru-RU" sz="1400" dirty="0">
                <a:effectLst/>
                <a:latin typeface="Sitka Text" pitchFamily="2" charset="0"/>
                <a:ea typeface="Cormorant SemiBold" pitchFamily="2" charset="-52"/>
                <a:cs typeface="Cormorant SemiBold" pitchFamily="2" charset="-52"/>
              </a:rPr>
              <a:t>’, сохраняет избранные товары в </a:t>
            </a:r>
            <a:r>
              <a:rPr lang="en-US" sz="1400" dirty="0" err="1">
                <a:effectLst/>
                <a:latin typeface="Sitka Text" pitchFamily="2" charset="0"/>
                <a:ea typeface="Cormorant SemiBold" pitchFamily="2" charset="-52"/>
                <a:cs typeface="Cormorant SemiBold" pitchFamily="2" charset="-52"/>
              </a:rPr>
              <a:t>localstorage</a:t>
            </a:r>
            <a:r>
              <a:rPr lang="ru-RU" sz="1400" dirty="0">
                <a:effectLst/>
                <a:latin typeface="Sitka Text" pitchFamily="2" charset="0"/>
                <a:ea typeface="Cormorant SemiBold" pitchFamily="2" charset="-52"/>
                <a:cs typeface="Cormorant SemiBold" pitchFamily="2" charset="-52"/>
              </a:rPr>
              <a:t>, с этим мы разобрались, но вот как визуализировать товары которые мы добавили, и тут мы переходим к тому что для чего нам была нужна 5-ая страница, чтобы показывать товары, добавлять, удалять, увеличивать количество и т.д.</a:t>
            </a:r>
            <a:endParaRPr lang="ru-RU" dirty="0">
              <a:latin typeface="Sitka Text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F9F409F-7178-3636-9260-AC3582568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241" y="2709639"/>
            <a:ext cx="3105150" cy="4286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B5C62E-4E31-EB42-0505-D05A618B4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848" y="2759336"/>
            <a:ext cx="3288871" cy="181461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08C9B06-DED2-BE7D-A182-76D333864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650" y="3206698"/>
            <a:ext cx="2215276" cy="17722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4FB39B2-FB61-7BAC-D28B-EAD24A5A23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619" y="3463918"/>
            <a:ext cx="810483" cy="28086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74685B6-664A-7DF6-9BE2-0C0D90DE0D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3174" y="4014392"/>
            <a:ext cx="946465" cy="348146"/>
          </a:xfrm>
          <a:prstGeom prst="rect">
            <a:avLst/>
          </a:prstGeom>
        </p:spPr>
      </p:pic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AC52481C-57F3-4BE9-96BD-2484F866F6B7}"/>
              </a:ext>
            </a:extLst>
          </p:cNvPr>
          <p:cNvCxnSpPr>
            <a:stCxn id="6" idx="3"/>
          </p:cNvCxnSpPr>
          <p:nvPr/>
        </p:nvCxnSpPr>
        <p:spPr>
          <a:xfrm>
            <a:off x="6095102" y="3604348"/>
            <a:ext cx="4253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660D6BFA-CF7C-2CA1-3C40-444CF7F50583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6159639" y="4188465"/>
            <a:ext cx="4110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71592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>
            <a:spLocks noGrp="1"/>
          </p:cNvSpPr>
          <p:nvPr>
            <p:ph type="title"/>
          </p:nvPr>
        </p:nvSpPr>
        <p:spPr>
          <a:xfrm>
            <a:off x="673012" y="221802"/>
            <a:ext cx="76185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Arial Black" panose="020B0A04020102020204" pitchFamily="34" charset="0"/>
              </a:rPr>
              <a:t>РЕЗУЛЬТАТ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sp>
        <p:nvSpPr>
          <p:cNvPr id="173" name="Google Shape;173;p33"/>
          <p:cNvSpPr txBox="1">
            <a:spLocks noGrp="1"/>
          </p:cNvSpPr>
          <p:nvPr>
            <p:ph type="body" idx="1"/>
          </p:nvPr>
        </p:nvSpPr>
        <p:spPr>
          <a:xfrm>
            <a:off x="673012" y="920202"/>
            <a:ext cx="7320452" cy="4001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Sitka Text" pitchFamily="2" charset="0"/>
              </a:rPr>
              <a:t>В ходе выполнения курсовой работы были изучены основные принципы разработки веб-сайтов, а также внедрены различные функциональные элементы: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ru-RU" sz="1400" dirty="0">
              <a:latin typeface="Sitka Text" pitchFamily="2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Sitka Text" pitchFamily="2" charset="0"/>
              </a:rPr>
              <a:t>1. Создана веб-страница с использованием HTML.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Sitka Text" pitchFamily="2" charset="0"/>
              </a:rPr>
              <a:t>2. Стили были реализованы с помощью CSS.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Sitka Text" pitchFamily="2" charset="0"/>
              </a:rPr>
              <a:t>3. Разработана адаптивная веб-страница с применением медиа-запросов.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Sitka Text" pitchFamily="2" charset="0"/>
              </a:rPr>
              <a:t>4.</a:t>
            </a:r>
            <a:r>
              <a:rPr lang="en-US" sz="1400" dirty="0">
                <a:latin typeface="Sitka Text" pitchFamily="2" charset="0"/>
              </a:rPr>
              <a:t> </a:t>
            </a:r>
            <a:r>
              <a:rPr lang="ru-RU" sz="1400" dirty="0">
                <a:latin typeface="Sitka Text" pitchFamily="2" charset="0"/>
              </a:rPr>
              <a:t>Добавлена динамическая функциональность с помощью JavaScript для улучшения взаимодействия с пользователем.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ru-RU" sz="1400" dirty="0">
              <a:latin typeface="Sitka Text" pitchFamily="2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Sitka Text" pitchFamily="2" charset="0"/>
              </a:rPr>
              <a:t>В результате была разработана современная и функциональная веб-страница, которая соответствует требованиям заказчиков, удобна в использовании и отвечает актуальным тенденциям веб-дизайна. </a:t>
            </a:r>
            <a:endParaRPr lang="en-US" sz="1400" dirty="0">
              <a:latin typeface="Sitka Text" pitchFamily="2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Sitka Text" pitchFamily="2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Sitka Text" pitchFamily="2" charset="0"/>
              </a:rPr>
              <a:t>Ссылка на веб-страницу: </a:t>
            </a:r>
            <a:r>
              <a:rPr lang="ru-RU" sz="1400" dirty="0">
                <a:solidFill>
                  <a:schemeClr val="accent2"/>
                </a:solidFill>
                <a:latin typeface="Sitka Text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https://github.com/shalbuzz/Kursovaya.git</a:t>
            </a:r>
            <a:endParaRPr lang="ru-RU" sz="1400" dirty="0">
              <a:solidFill>
                <a:schemeClr val="accent2"/>
              </a:solidFill>
              <a:latin typeface="Sitka Text" pitchFamily="2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/>
          <p:cNvSpPr txBox="1">
            <a:spLocks noGrp="1"/>
          </p:cNvSpPr>
          <p:nvPr>
            <p:ph type="title"/>
          </p:nvPr>
        </p:nvSpPr>
        <p:spPr>
          <a:xfrm>
            <a:off x="713225" y="3585200"/>
            <a:ext cx="77178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latin typeface="Arial Black" panose="020B0A04020102020204" pitchFamily="34" charset="0"/>
              </a:rPr>
              <a:t>ПРИЛОЖЕНИЯ</a:t>
            </a:r>
            <a:endParaRPr lang="en-US" sz="4000" dirty="0">
              <a:latin typeface="Arial Black" panose="020B0A04020102020204" pitchFamily="34" charset="0"/>
            </a:endParaRPr>
          </a:p>
        </p:txBody>
      </p:sp>
      <p:sp>
        <p:nvSpPr>
          <p:cNvPr id="165" name="Google Shape;165;p32"/>
          <p:cNvSpPr txBox="1">
            <a:spLocks noGrp="1"/>
          </p:cNvSpPr>
          <p:nvPr>
            <p:ph type="title" idx="2"/>
          </p:nvPr>
        </p:nvSpPr>
        <p:spPr>
          <a:xfrm>
            <a:off x="713224" y="499725"/>
            <a:ext cx="1688331" cy="68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2025</a:t>
            </a:r>
            <a:endParaRPr dirty="0"/>
          </a:p>
        </p:txBody>
      </p:sp>
      <p:sp>
        <p:nvSpPr>
          <p:cNvPr id="166" name="Google Shape;166;p32"/>
          <p:cNvSpPr txBox="1"/>
          <p:nvPr/>
        </p:nvSpPr>
        <p:spPr>
          <a:xfrm>
            <a:off x="306325" y="4604000"/>
            <a:ext cx="648268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ADNSU</a:t>
            </a:r>
            <a:endParaRPr sz="1000" dirty="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cxnSp>
        <p:nvCxnSpPr>
          <p:cNvPr id="167" name="Google Shape;167;p32"/>
          <p:cNvCxnSpPr>
            <a:cxnSpLocks/>
          </p:cNvCxnSpPr>
          <p:nvPr/>
        </p:nvCxnSpPr>
        <p:spPr>
          <a:xfrm>
            <a:off x="998621" y="4815273"/>
            <a:ext cx="729629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F50D7C3-BFA0-8E2A-151B-49EE2FF92A8A}"/>
              </a:ext>
            </a:extLst>
          </p:cNvPr>
          <p:cNvSpPr txBox="1"/>
          <p:nvPr/>
        </p:nvSpPr>
        <p:spPr>
          <a:xfrm>
            <a:off x="768699" y="1380525"/>
            <a:ext cx="810399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u="sng" dirty="0">
                <a:solidFill>
                  <a:schemeClr val="tx1"/>
                </a:solidFill>
                <a:latin typeface="Sitka Text" pitchFamily="2" charset="0"/>
              </a:rPr>
              <a:t>Репозиторий:</a:t>
            </a:r>
          </a:p>
          <a:p>
            <a:endParaRPr lang="ru-RU" dirty="0">
              <a:solidFill>
                <a:schemeClr val="tx1"/>
              </a:solidFill>
              <a:latin typeface="Sitka Text" pitchFamily="2" charset="0"/>
            </a:endParaRPr>
          </a:p>
          <a:p>
            <a:r>
              <a:rPr lang="ru-RU" dirty="0">
                <a:solidFill>
                  <a:schemeClr val="tx1"/>
                </a:solidFill>
                <a:latin typeface="Sitka Text" pitchFamily="2" charset="0"/>
              </a:rPr>
              <a:t>•  </a:t>
            </a:r>
            <a:r>
              <a:rPr lang="ru-RU" dirty="0">
                <a:solidFill>
                  <a:schemeClr val="accent2"/>
                </a:solidFill>
                <a:latin typeface="Sitka Text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https://github.com/shalbuzz/Kursovaya.git</a:t>
            </a:r>
            <a:endParaRPr lang="ru-RU" dirty="0">
              <a:solidFill>
                <a:schemeClr val="accent2"/>
              </a:solidFill>
              <a:latin typeface="Sitka Text" pitchFamily="2" charset="0"/>
            </a:endParaRPr>
          </a:p>
          <a:p>
            <a:endParaRPr lang="ru-RU" dirty="0">
              <a:solidFill>
                <a:schemeClr val="tx1"/>
              </a:solidFill>
              <a:latin typeface="Sitka Text" pitchFamily="2" charset="0"/>
            </a:endParaRPr>
          </a:p>
          <a:p>
            <a:r>
              <a:rPr lang="ru-RU" b="1" u="sng" dirty="0">
                <a:solidFill>
                  <a:schemeClr val="tx1"/>
                </a:solidFill>
                <a:latin typeface="Sitka Text" pitchFamily="2" charset="0"/>
              </a:rPr>
              <a:t>Страница сайта на хостинге </a:t>
            </a:r>
            <a:r>
              <a:rPr lang="ru-RU" b="1" u="sng" dirty="0" err="1">
                <a:solidFill>
                  <a:schemeClr val="tx1"/>
                </a:solidFill>
                <a:latin typeface="Sitka Text" pitchFamily="2" charset="0"/>
              </a:rPr>
              <a:t>GitHub</a:t>
            </a:r>
            <a:r>
              <a:rPr lang="ru-RU" b="1" u="sng" dirty="0">
                <a:solidFill>
                  <a:schemeClr val="tx1"/>
                </a:solidFill>
                <a:latin typeface="Sitka Text" pitchFamily="2" charset="0"/>
              </a:rPr>
              <a:t> </a:t>
            </a:r>
            <a:r>
              <a:rPr lang="ru-RU" b="1" u="sng" dirty="0" err="1">
                <a:solidFill>
                  <a:schemeClr val="tx1"/>
                </a:solidFill>
                <a:latin typeface="Sitka Text" pitchFamily="2" charset="0"/>
              </a:rPr>
              <a:t>Pages</a:t>
            </a:r>
            <a:r>
              <a:rPr lang="ru-RU" b="1" u="sng" dirty="0">
                <a:solidFill>
                  <a:schemeClr val="tx1"/>
                </a:solidFill>
                <a:latin typeface="Sitka Text" pitchFamily="2" charset="0"/>
              </a:rPr>
              <a:t>:</a:t>
            </a:r>
          </a:p>
          <a:p>
            <a:endParaRPr lang="ru-RU" dirty="0">
              <a:solidFill>
                <a:schemeClr val="tx1"/>
              </a:solidFill>
              <a:latin typeface="Sitka Text" pitchFamily="2" charset="0"/>
            </a:endParaRPr>
          </a:p>
          <a:p>
            <a:r>
              <a:rPr lang="ru-RU" dirty="0">
                <a:solidFill>
                  <a:schemeClr val="tx1"/>
                </a:solidFill>
                <a:latin typeface="Sitka Text" pitchFamily="2" charset="0"/>
              </a:rPr>
              <a:t>•  </a:t>
            </a:r>
            <a:r>
              <a:rPr lang="en-US" dirty="0">
                <a:solidFill>
                  <a:schemeClr val="accent2"/>
                </a:solidFill>
                <a:latin typeface="Sitka Text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https://kursovaya-sigma.vercel.app/</a:t>
            </a:r>
            <a:endParaRPr lang="ru-RU" dirty="0">
              <a:solidFill>
                <a:schemeClr val="accent2"/>
              </a:solidFill>
              <a:latin typeface="Sitka Text" pitchFamily="2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01;p42">
            <a:extLst>
              <a:ext uri="{FF2B5EF4-FFF2-40B4-BE49-F238E27FC236}">
                <a16:creationId xmlns:a16="http://schemas.microsoft.com/office/drawing/2014/main" id="{818DD404-10F6-B81F-0FC1-DF287332E0E4}"/>
              </a:ext>
            </a:extLst>
          </p:cNvPr>
          <p:cNvSpPr txBox="1">
            <a:spLocks/>
          </p:cNvSpPr>
          <p:nvPr/>
        </p:nvSpPr>
        <p:spPr>
          <a:xfrm>
            <a:off x="622820" y="393799"/>
            <a:ext cx="7380369" cy="7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200" dirty="0">
                <a:solidFill>
                  <a:schemeClr val="tx1"/>
                </a:solidFill>
                <a:latin typeface="Arial Black" panose="020B0A04020102020204" pitchFamily="34" charset="0"/>
              </a:rPr>
              <a:t>СПАСИБО ЗА ВНИМАНИЕ !!</a:t>
            </a:r>
          </a:p>
        </p:txBody>
      </p:sp>
      <p:sp>
        <p:nvSpPr>
          <p:cNvPr id="7" name="Google Shape;302;p42">
            <a:extLst>
              <a:ext uri="{FF2B5EF4-FFF2-40B4-BE49-F238E27FC236}">
                <a16:creationId xmlns:a16="http://schemas.microsoft.com/office/drawing/2014/main" id="{B87AC125-8DEF-24AA-E6D3-C6E196CC6879}"/>
              </a:ext>
            </a:extLst>
          </p:cNvPr>
          <p:cNvSpPr txBox="1">
            <a:spLocks/>
          </p:cNvSpPr>
          <p:nvPr/>
        </p:nvSpPr>
        <p:spPr>
          <a:xfrm>
            <a:off x="713223" y="1325574"/>
            <a:ext cx="4803321" cy="14829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Если будут какие то вопросы?</a:t>
            </a:r>
          </a:p>
          <a:p>
            <a:pPr>
              <a:lnSpc>
                <a:spcPct val="150000"/>
              </a:lnSpc>
            </a:pPr>
            <a:r>
              <a:rPr lang="ru-RU" b="1" dirty="0">
                <a:solidFill>
                  <a:schemeClr val="tx1"/>
                </a:solidFill>
                <a:latin typeface="Syne" panose="020B0604020202020204" charset="0"/>
              </a:rPr>
              <a:t>aliverdiyev05@inbox.ru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Arial Black" panose="020B0A04020102020204" pitchFamily="34" charset="0"/>
              </a:rPr>
              <a:t>+994 55 331 11 98</a:t>
            </a:r>
          </a:p>
          <a:p>
            <a:pPr>
              <a:lnSpc>
                <a:spcPct val="150000"/>
              </a:lnSpc>
            </a:pPr>
            <a:r>
              <a:rPr lang="ru-RU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https://github.com/shalbuzz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8" name="Google Shape;303;p42">
            <a:extLst>
              <a:ext uri="{FF2B5EF4-FFF2-40B4-BE49-F238E27FC236}">
                <a16:creationId xmlns:a16="http://schemas.microsoft.com/office/drawing/2014/main" id="{AC0A8162-AA86-99D0-A372-674C87C07044}"/>
              </a:ext>
            </a:extLst>
          </p:cNvPr>
          <p:cNvGrpSpPr/>
          <p:nvPr/>
        </p:nvGrpSpPr>
        <p:grpSpPr>
          <a:xfrm>
            <a:off x="829440" y="3000214"/>
            <a:ext cx="276012" cy="275991"/>
            <a:chOff x="3368074" y="3882537"/>
            <a:chExt cx="215298" cy="215298"/>
          </a:xfrm>
        </p:grpSpPr>
        <p:sp>
          <p:nvSpPr>
            <p:cNvPr id="9" name="Google Shape;304;p42">
              <a:extLst>
                <a:ext uri="{FF2B5EF4-FFF2-40B4-BE49-F238E27FC236}">
                  <a16:creationId xmlns:a16="http://schemas.microsoft.com/office/drawing/2014/main" id="{3DD2D754-AE9C-13DC-C199-E1A9B41BDEAC}"/>
                </a:ext>
              </a:extLst>
            </p:cNvPr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0" name="Google Shape;305;p42">
              <a:extLst>
                <a:ext uri="{FF2B5EF4-FFF2-40B4-BE49-F238E27FC236}">
                  <a16:creationId xmlns:a16="http://schemas.microsoft.com/office/drawing/2014/main" id="{F3155D16-EC4D-910A-0062-2263F1F2F9FF}"/>
                </a:ext>
              </a:extLst>
            </p:cNvPr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1" name="Google Shape;306;p42">
              <a:extLst>
                <a:ext uri="{FF2B5EF4-FFF2-40B4-BE49-F238E27FC236}">
                  <a16:creationId xmlns:a16="http://schemas.microsoft.com/office/drawing/2014/main" id="{98F8EEF9-2283-7D40-2A82-62B2A6EDFF99}"/>
                </a:ext>
              </a:extLst>
            </p:cNvPr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oogle Shape;307;p42">
            <a:extLst>
              <a:ext uri="{FF2B5EF4-FFF2-40B4-BE49-F238E27FC236}">
                <a16:creationId xmlns:a16="http://schemas.microsoft.com/office/drawing/2014/main" id="{AA7BF821-4E85-97C8-BF4F-AAB4A4AE83F7}"/>
              </a:ext>
            </a:extLst>
          </p:cNvPr>
          <p:cNvGrpSpPr/>
          <p:nvPr/>
        </p:nvGrpSpPr>
        <p:grpSpPr>
          <a:xfrm>
            <a:off x="1567194" y="3000214"/>
            <a:ext cx="266790" cy="238574"/>
            <a:chOff x="3824739" y="3890112"/>
            <a:chExt cx="208105" cy="186110"/>
          </a:xfrm>
        </p:grpSpPr>
        <p:sp>
          <p:nvSpPr>
            <p:cNvPr id="13" name="Google Shape;308;p42">
              <a:extLst>
                <a:ext uri="{FF2B5EF4-FFF2-40B4-BE49-F238E27FC236}">
                  <a16:creationId xmlns:a16="http://schemas.microsoft.com/office/drawing/2014/main" id="{E004F7AE-2E20-94EA-E704-EB780299FF29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4" name="Google Shape;309;p42">
              <a:extLst>
                <a:ext uri="{FF2B5EF4-FFF2-40B4-BE49-F238E27FC236}">
                  <a16:creationId xmlns:a16="http://schemas.microsoft.com/office/drawing/2014/main" id="{EFE91B62-9930-A38F-F67E-4F6AA138B6D9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5" name="Google Shape;310;p42">
              <a:extLst>
                <a:ext uri="{FF2B5EF4-FFF2-40B4-BE49-F238E27FC236}">
                  <a16:creationId xmlns:a16="http://schemas.microsoft.com/office/drawing/2014/main" id="{2537D3F4-C180-6FF3-43B8-A0B33A8BE5BE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16" name="Google Shape;311;p42">
            <a:extLst>
              <a:ext uri="{FF2B5EF4-FFF2-40B4-BE49-F238E27FC236}">
                <a16:creationId xmlns:a16="http://schemas.microsoft.com/office/drawing/2014/main" id="{A093FC04-B456-BAB7-940F-52E40F9AC8B9}"/>
              </a:ext>
            </a:extLst>
          </p:cNvPr>
          <p:cNvSpPr/>
          <p:nvPr/>
        </p:nvSpPr>
        <p:spPr>
          <a:xfrm>
            <a:off x="2295726" y="3035467"/>
            <a:ext cx="291511" cy="203321"/>
          </a:xfrm>
          <a:custGeom>
            <a:avLst/>
            <a:gdLst/>
            <a:ahLst/>
            <a:cxnLst/>
            <a:rect l="l" t="t" r="r" b="b"/>
            <a:pathLst>
              <a:path w="7144" h="5835" extrusionOk="0">
                <a:moveTo>
                  <a:pt x="4620" y="0"/>
                </a:moveTo>
                <a:cubicBezTo>
                  <a:pt x="3727" y="0"/>
                  <a:pt x="2977" y="691"/>
                  <a:pt x="2905" y="1572"/>
                </a:cubicBezTo>
                <a:cubicBezTo>
                  <a:pt x="2727" y="1548"/>
                  <a:pt x="2358" y="1441"/>
                  <a:pt x="2262" y="1405"/>
                </a:cubicBezTo>
                <a:cubicBezTo>
                  <a:pt x="1643" y="1203"/>
                  <a:pt x="1072" y="810"/>
                  <a:pt x="631" y="322"/>
                </a:cubicBezTo>
                <a:cubicBezTo>
                  <a:pt x="596" y="298"/>
                  <a:pt x="572" y="274"/>
                  <a:pt x="524" y="262"/>
                </a:cubicBezTo>
                <a:cubicBezTo>
                  <a:pt x="517" y="261"/>
                  <a:pt x="509" y="260"/>
                  <a:pt x="501" y="260"/>
                </a:cubicBezTo>
                <a:cubicBezTo>
                  <a:pt x="436" y="260"/>
                  <a:pt x="367" y="304"/>
                  <a:pt x="346" y="357"/>
                </a:cubicBezTo>
                <a:cubicBezTo>
                  <a:pt x="238" y="572"/>
                  <a:pt x="179" y="810"/>
                  <a:pt x="179" y="1048"/>
                </a:cubicBezTo>
                <a:cubicBezTo>
                  <a:pt x="179" y="1393"/>
                  <a:pt x="286" y="1727"/>
                  <a:pt x="476" y="1977"/>
                </a:cubicBezTo>
                <a:cubicBezTo>
                  <a:pt x="466" y="1975"/>
                  <a:pt x="456" y="1974"/>
                  <a:pt x="446" y="1974"/>
                </a:cubicBezTo>
                <a:cubicBezTo>
                  <a:pt x="397" y="1974"/>
                  <a:pt x="349" y="1997"/>
                  <a:pt x="310" y="2036"/>
                </a:cubicBezTo>
                <a:cubicBezTo>
                  <a:pt x="286" y="2060"/>
                  <a:pt x="286" y="2108"/>
                  <a:pt x="274" y="2143"/>
                </a:cubicBezTo>
                <a:lnTo>
                  <a:pt x="274" y="2203"/>
                </a:lnTo>
                <a:cubicBezTo>
                  <a:pt x="274" y="2655"/>
                  <a:pt x="476" y="3072"/>
                  <a:pt x="822" y="3358"/>
                </a:cubicBezTo>
                <a:cubicBezTo>
                  <a:pt x="786" y="3370"/>
                  <a:pt x="774" y="3405"/>
                  <a:pt x="762" y="3417"/>
                </a:cubicBezTo>
                <a:cubicBezTo>
                  <a:pt x="750" y="3465"/>
                  <a:pt x="727" y="3513"/>
                  <a:pt x="750" y="3548"/>
                </a:cubicBezTo>
                <a:cubicBezTo>
                  <a:pt x="893" y="4024"/>
                  <a:pt x="1262" y="4405"/>
                  <a:pt x="1727" y="4548"/>
                </a:cubicBezTo>
                <a:cubicBezTo>
                  <a:pt x="1310" y="4798"/>
                  <a:pt x="834" y="4941"/>
                  <a:pt x="334" y="4941"/>
                </a:cubicBezTo>
                <a:lnTo>
                  <a:pt x="191" y="4941"/>
                </a:lnTo>
                <a:cubicBezTo>
                  <a:pt x="107" y="4941"/>
                  <a:pt x="36" y="5001"/>
                  <a:pt x="12" y="5084"/>
                </a:cubicBezTo>
                <a:cubicBezTo>
                  <a:pt x="0" y="5156"/>
                  <a:pt x="48" y="5239"/>
                  <a:pt x="107" y="5263"/>
                </a:cubicBezTo>
                <a:cubicBezTo>
                  <a:pt x="727" y="5632"/>
                  <a:pt x="1465" y="5834"/>
                  <a:pt x="2191" y="5834"/>
                </a:cubicBezTo>
                <a:cubicBezTo>
                  <a:pt x="3072" y="5834"/>
                  <a:pt x="3905" y="5560"/>
                  <a:pt x="4596" y="5060"/>
                </a:cubicBezTo>
                <a:cubicBezTo>
                  <a:pt x="4691" y="5001"/>
                  <a:pt x="4691" y="4858"/>
                  <a:pt x="4620" y="4786"/>
                </a:cubicBezTo>
                <a:cubicBezTo>
                  <a:pt x="4587" y="4754"/>
                  <a:pt x="4544" y="4735"/>
                  <a:pt x="4499" y="4735"/>
                </a:cubicBezTo>
                <a:cubicBezTo>
                  <a:pt x="4463" y="4735"/>
                  <a:pt x="4426" y="4748"/>
                  <a:pt x="4394" y="4775"/>
                </a:cubicBezTo>
                <a:cubicBezTo>
                  <a:pt x="3763" y="5215"/>
                  <a:pt x="3013" y="5489"/>
                  <a:pt x="2191" y="5489"/>
                </a:cubicBezTo>
                <a:cubicBezTo>
                  <a:pt x="1727" y="5489"/>
                  <a:pt x="1262" y="5394"/>
                  <a:pt x="846" y="5239"/>
                </a:cubicBezTo>
                <a:cubicBezTo>
                  <a:pt x="1369" y="5144"/>
                  <a:pt x="1846" y="4917"/>
                  <a:pt x="2262" y="4584"/>
                </a:cubicBezTo>
                <a:cubicBezTo>
                  <a:pt x="2310" y="4536"/>
                  <a:pt x="2334" y="4477"/>
                  <a:pt x="2322" y="4417"/>
                </a:cubicBezTo>
                <a:cubicBezTo>
                  <a:pt x="2310" y="4346"/>
                  <a:pt x="2239" y="4286"/>
                  <a:pt x="2155" y="4286"/>
                </a:cubicBezTo>
                <a:cubicBezTo>
                  <a:pt x="1739" y="4263"/>
                  <a:pt x="1369" y="4048"/>
                  <a:pt x="1167" y="3691"/>
                </a:cubicBezTo>
                <a:cubicBezTo>
                  <a:pt x="1250" y="3691"/>
                  <a:pt x="1358" y="3667"/>
                  <a:pt x="1441" y="3643"/>
                </a:cubicBezTo>
                <a:cubicBezTo>
                  <a:pt x="1524" y="3632"/>
                  <a:pt x="1584" y="3572"/>
                  <a:pt x="1584" y="3489"/>
                </a:cubicBezTo>
                <a:cubicBezTo>
                  <a:pt x="1596" y="3405"/>
                  <a:pt x="1536" y="3334"/>
                  <a:pt x="1441" y="3298"/>
                </a:cubicBezTo>
                <a:cubicBezTo>
                  <a:pt x="1000" y="3191"/>
                  <a:pt x="667" y="2822"/>
                  <a:pt x="596" y="2381"/>
                </a:cubicBezTo>
                <a:lnTo>
                  <a:pt x="596" y="2381"/>
                </a:lnTo>
                <a:cubicBezTo>
                  <a:pt x="727" y="2405"/>
                  <a:pt x="869" y="2417"/>
                  <a:pt x="1000" y="2417"/>
                </a:cubicBezTo>
                <a:cubicBezTo>
                  <a:pt x="1084" y="2417"/>
                  <a:pt x="1143" y="2358"/>
                  <a:pt x="1167" y="2274"/>
                </a:cubicBezTo>
                <a:cubicBezTo>
                  <a:pt x="1179" y="2203"/>
                  <a:pt x="1131" y="2143"/>
                  <a:pt x="1072" y="2108"/>
                </a:cubicBezTo>
                <a:cubicBezTo>
                  <a:pt x="703" y="1881"/>
                  <a:pt x="476" y="1488"/>
                  <a:pt x="476" y="1048"/>
                </a:cubicBezTo>
                <a:cubicBezTo>
                  <a:pt x="476" y="953"/>
                  <a:pt x="488" y="846"/>
                  <a:pt x="524" y="738"/>
                </a:cubicBezTo>
                <a:cubicBezTo>
                  <a:pt x="965" y="1191"/>
                  <a:pt x="1524" y="1524"/>
                  <a:pt x="2120" y="1727"/>
                </a:cubicBezTo>
                <a:cubicBezTo>
                  <a:pt x="2120" y="1727"/>
                  <a:pt x="2715" y="1905"/>
                  <a:pt x="2929" y="1917"/>
                </a:cubicBezTo>
                <a:lnTo>
                  <a:pt x="3024" y="1917"/>
                </a:lnTo>
                <a:cubicBezTo>
                  <a:pt x="3096" y="1917"/>
                  <a:pt x="3167" y="1869"/>
                  <a:pt x="3191" y="1798"/>
                </a:cubicBezTo>
                <a:cubicBezTo>
                  <a:pt x="3203" y="1786"/>
                  <a:pt x="3203" y="1750"/>
                  <a:pt x="3203" y="1738"/>
                </a:cubicBezTo>
                <a:lnTo>
                  <a:pt x="3203" y="1703"/>
                </a:lnTo>
                <a:cubicBezTo>
                  <a:pt x="3203" y="953"/>
                  <a:pt x="3810" y="334"/>
                  <a:pt x="4572" y="334"/>
                </a:cubicBezTo>
                <a:cubicBezTo>
                  <a:pt x="4941" y="334"/>
                  <a:pt x="5287" y="488"/>
                  <a:pt x="5549" y="750"/>
                </a:cubicBezTo>
                <a:cubicBezTo>
                  <a:pt x="5585" y="787"/>
                  <a:pt x="5621" y="802"/>
                  <a:pt x="5663" y="802"/>
                </a:cubicBezTo>
                <a:cubicBezTo>
                  <a:pt x="5676" y="802"/>
                  <a:pt x="5689" y="801"/>
                  <a:pt x="5703" y="798"/>
                </a:cubicBezTo>
                <a:cubicBezTo>
                  <a:pt x="5882" y="762"/>
                  <a:pt x="6049" y="738"/>
                  <a:pt x="6203" y="679"/>
                </a:cubicBezTo>
                <a:lnTo>
                  <a:pt x="6203" y="679"/>
                </a:lnTo>
                <a:cubicBezTo>
                  <a:pt x="6120" y="762"/>
                  <a:pt x="6013" y="857"/>
                  <a:pt x="5894" y="917"/>
                </a:cubicBezTo>
                <a:cubicBezTo>
                  <a:pt x="5822" y="965"/>
                  <a:pt x="5787" y="1048"/>
                  <a:pt x="5822" y="1143"/>
                </a:cubicBezTo>
                <a:cubicBezTo>
                  <a:pt x="5846" y="1203"/>
                  <a:pt x="5930" y="1250"/>
                  <a:pt x="6001" y="1250"/>
                </a:cubicBezTo>
                <a:cubicBezTo>
                  <a:pt x="6144" y="1227"/>
                  <a:pt x="6287" y="1215"/>
                  <a:pt x="6418" y="1167"/>
                </a:cubicBezTo>
                <a:lnTo>
                  <a:pt x="6418" y="1167"/>
                </a:lnTo>
                <a:cubicBezTo>
                  <a:pt x="6299" y="1286"/>
                  <a:pt x="6168" y="1405"/>
                  <a:pt x="6013" y="1512"/>
                </a:cubicBezTo>
                <a:cubicBezTo>
                  <a:pt x="5965" y="1548"/>
                  <a:pt x="5941" y="1608"/>
                  <a:pt x="5941" y="1655"/>
                </a:cubicBezTo>
                <a:lnTo>
                  <a:pt x="5941" y="1679"/>
                </a:lnTo>
                <a:lnTo>
                  <a:pt x="5941" y="1703"/>
                </a:lnTo>
                <a:lnTo>
                  <a:pt x="5941" y="1727"/>
                </a:lnTo>
                <a:cubicBezTo>
                  <a:pt x="5941" y="2691"/>
                  <a:pt x="5572" y="3572"/>
                  <a:pt x="4977" y="4227"/>
                </a:cubicBezTo>
                <a:cubicBezTo>
                  <a:pt x="4918" y="4298"/>
                  <a:pt x="4918" y="4405"/>
                  <a:pt x="4977" y="4465"/>
                </a:cubicBezTo>
                <a:cubicBezTo>
                  <a:pt x="5011" y="4499"/>
                  <a:pt x="5053" y="4514"/>
                  <a:pt x="5096" y="4514"/>
                </a:cubicBezTo>
                <a:cubicBezTo>
                  <a:pt x="5143" y="4514"/>
                  <a:pt x="5190" y="4496"/>
                  <a:pt x="5227" y="4465"/>
                </a:cubicBezTo>
                <a:cubicBezTo>
                  <a:pt x="5894" y="3715"/>
                  <a:pt x="6263" y="2762"/>
                  <a:pt x="6287" y="1750"/>
                </a:cubicBezTo>
                <a:cubicBezTo>
                  <a:pt x="6596" y="1524"/>
                  <a:pt x="6846" y="1250"/>
                  <a:pt x="7061" y="917"/>
                </a:cubicBezTo>
                <a:cubicBezTo>
                  <a:pt x="7144" y="857"/>
                  <a:pt x="7132" y="750"/>
                  <a:pt x="7061" y="715"/>
                </a:cubicBezTo>
                <a:cubicBezTo>
                  <a:pt x="7029" y="683"/>
                  <a:pt x="6987" y="667"/>
                  <a:pt x="6937" y="667"/>
                </a:cubicBezTo>
                <a:cubicBezTo>
                  <a:pt x="6912" y="667"/>
                  <a:pt x="6886" y="671"/>
                  <a:pt x="6858" y="679"/>
                </a:cubicBezTo>
                <a:cubicBezTo>
                  <a:pt x="6775" y="726"/>
                  <a:pt x="6680" y="750"/>
                  <a:pt x="6596" y="786"/>
                </a:cubicBezTo>
                <a:cubicBezTo>
                  <a:pt x="6680" y="667"/>
                  <a:pt x="6763" y="512"/>
                  <a:pt x="6823" y="369"/>
                </a:cubicBezTo>
                <a:cubicBezTo>
                  <a:pt x="6834" y="310"/>
                  <a:pt x="6834" y="238"/>
                  <a:pt x="6787" y="191"/>
                </a:cubicBezTo>
                <a:cubicBezTo>
                  <a:pt x="6750" y="153"/>
                  <a:pt x="6703" y="135"/>
                  <a:pt x="6659" y="135"/>
                </a:cubicBezTo>
                <a:cubicBezTo>
                  <a:pt x="6632" y="135"/>
                  <a:pt x="6607" y="142"/>
                  <a:pt x="6584" y="155"/>
                </a:cubicBezTo>
                <a:cubicBezTo>
                  <a:pt x="6322" y="310"/>
                  <a:pt x="6061" y="393"/>
                  <a:pt x="5775" y="441"/>
                </a:cubicBezTo>
                <a:cubicBezTo>
                  <a:pt x="5465" y="143"/>
                  <a:pt x="5048" y="0"/>
                  <a:pt x="46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Google Shape;313;p42">
            <a:extLst>
              <a:ext uri="{FF2B5EF4-FFF2-40B4-BE49-F238E27FC236}">
                <a16:creationId xmlns:a16="http://schemas.microsoft.com/office/drawing/2014/main" id="{D0BD2305-6A2F-6449-BA81-5FF5F499D191}"/>
              </a:ext>
            </a:extLst>
          </p:cNvPr>
          <p:cNvSpPr txBox="1"/>
          <p:nvPr/>
        </p:nvSpPr>
        <p:spPr>
          <a:xfrm>
            <a:off x="280163" y="4659264"/>
            <a:ext cx="652102" cy="349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tx1"/>
                </a:solidFill>
                <a:latin typeface="Syne"/>
                <a:ea typeface="Syne"/>
                <a:cs typeface="Syne"/>
                <a:sym typeface="Syne"/>
              </a:rPr>
              <a:t>ADNSU</a:t>
            </a:r>
            <a:endParaRPr sz="1000" dirty="0">
              <a:solidFill>
                <a:schemeClr val="tx1"/>
              </a:solidFill>
              <a:latin typeface="Syne"/>
              <a:ea typeface="Syne"/>
              <a:cs typeface="Syne"/>
              <a:sym typeface="Syne"/>
            </a:endParaRPr>
          </a:p>
        </p:txBody>
      </p:sp>
      <p:cxnSp>
        <p:nvCxnSpPr>
          <p:cNvPr id="18" name="Google Shape;314;p42">
            <a:extLst>
              <a:ext uri="{FF2B5EF4-FFF2-40B4-BE49-F238E27FC236}">
                <a16:creationId xmlns:a16="http://schemas.microsoft.com/office/drawing/2014/main" id="{D7E7F460-8ABC-33E2-AC6A-458820DD21A5}"/>
              </a:ext>
            </a:extLst>
          </p:cNvPr>
          <p:cNvCxnSpPr>
            <a:cxnSpLocks/>
          </p:cNvCxnSpPr>
          <p:nvPr/>
        </p:nvCxnSpPr>
        <p:spPr>
          <a:xfrm>
            <a:off x="897742" y="4850966"/>
            <a:ext cx="793436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1190397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2984C46-D08B-4E82-BEA3-5719E4083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057" y="459932"/>
            <a:ext cx="7704000" cy="572700"/>
          </a:xfrm>
        </p:spPr>
        <p:txBody>
          <a:bodyPr/>
          <a:lstStyle/>
          <a:p>
            <a:r>
              <a:rPr lang="ru-RU" sz="2400" b="1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ВВЕДЕНИЕ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F903118-4570-6965-ACC9-FB0C4D0C7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8066" y="1456913"/>
            <a:ext cx="4253934" cy="2899048"/>
          </a:xfrm>
        </p:spPr>
        <p:txBody>
          <a:bodyPr/>
          <a:lstStyle/>
          <a:p>
            <a:pPr marL="152400" indent="0">
              <a:buNone/>
            </a:pPr>
            <a:r>
              <a:rPr lang="ru-RU" sz="1400" b="1" u="sng" dirty="0">
                <a:effectLst/>
                <a:latin typeface="Sitka Text" pitchFamily="2" charset="0"/>
                <a:ea typeface="MS Mincho" panose="02020609040205080304" pitchFamily="49" charset="-128"/>
              </a:rPr>
              <a:t>Веб-технологии</a:t>
            </a: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 охватывают широкий спектр инструментов, языков программирования и платформ, применяемых для создания, публикации и поддержки веб-приложений. С течением времени, в ответ на растущую потребность в онлайн-сервисах, происходила активная эволюция этих технологий. Это привело к появлению большого количества языков, фреймворков, библиотек и систем управления базами данных.</a:t>
            </a:r>
            <a:r>
              <a:rPr lang="en-US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 </a:t>
            </a:r>
          </a:p>
          <a:p>
            <a:pPr marL="152400" indent="0">
              <a:buNone/>
            </a:pPr>
            <a:endParaRPr lang="en-US" sz="1400" dirty="0">
              <a:effectLst/>
              <a:latin typeface="Syne SemiBold" panose="020B0604020202020204" charset="0"/>
              <a:ea typeface="MS Mincho" panose="02020609040205080304" pitchFamily="49" charset="-128"/>
            </a:endParaRPr>
          </a:p>
        </p:txBody>
      </p:sp>
      <p:pic>
        <p:nvPicPr>
          <p:cNvPr id="1026" name="Picture 2" descr="С чего начать обучение разработке сайтов? - Айтилогия">
            <a:extLst>
              <a:ext uri="{FF2B5EF4-FFF2-40B4-BE49-F238E27FC236}">
                <a16:creationId xmlns:a16="http://schemas.microsoft.com/office/drawing/2014/main" id="{5EA5868E-A00E-7986-C9BD-3A34424A1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68551"/>
            <a:ext cx="4348572" cy="318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79850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5" name="Google Shape;135;p29"/>
          <p:cNvGraphicFramePr/>
          <p:nvPr>
            <p:extLst>
              <p:ext uri="{D42A27DB-BD31-4B8C-83A1-F6EECF244321}">
                <p14:modId xmlns:p14="http://schemas.microsoft.com/office/powerpoint/2010/main" val="1130843587"/>
              </p:ext>
            </p:extLst>
          </p:nvPr>
        </p:nvGraphicFramePr>
        <p:xfrm>
          <a:off x="829340" y="1662670"/>
          <a:ext cx="7291144" cy="2393649"/>
        </p:xfrm>
        <a:graphic>
          <a:graphicData uri="http://schemas.openxmlformats.org/drawingml/2006/table">
            <a:tbl>
              <a:tblPr>
                <a:noFill/>
                <a:tableStyleId>{5D8DDBBB-0E30-46CC-8B63-1809DD2FCF4F}</a:tableStyleId>
              </a:tblPr>
              <a:tblGrid>
                <a:gridCol w="25546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6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4381">
                <a:tc>
                  <a:txBody>
                    <a:bodyPr/>
                    <a:lstStyle/>
                    <a:p>
                      <a:pPr algn="l"/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Sitka Text" pitchFamily="2" charset="0"/>
                          <a:ea typeface="Arial"/>
                          <a:cs typeface="Arial"/>
                          <a:sym typeface="Arial"/>
                        </a:rPr>
                        <a:t>1.Анализ</a:t>
                      </a: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Sitka Text" pitchFamily="2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Sitka Text" pitchFamily="2" charset="0"/>
                          <a:ea typeface="Arial"/>
                          <a:cs typeface="Arial"/>
                          <a:sym typeface="Arial"/>
                        </a:rPr>
                        <a:t>требований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u-RU" sz="1000" dirty="0">
                          <a:solidFill>
                            <a:schemeClr val="dk1"/>
                          </a:solidFill>
                          <a:latin typeface="Sitka Text" pitchFamily="2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  <a:sym typeface="Albert Sans"/>
                        </a:rPr>
                        <a:t>На первом этапе проводится сбор информации о будущей системе: </a:t>
                      </a:r>
                      <a:endParaRPr sz="1000" dirty="0">
                        <a:solidFill>
                          <a:schemeClr val="dk1"/>
                        </a:solidFill>
                        <a:latin typeface="Sitka Text" pitchFamily="2" charset="0"/>
                        <a:ea typeface="Sans Serif Collection" panose="020B0502040504020204" pitchFamily="34" charset="0"/>
                        <a:cs typeface="Sans Serif Collection" panose="020B0502040504020204" pitchFamily="34" charset="0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9671">
                <a:tc>
                  <a:txBody>
                    <a:bodyPr/>
                    <a:lstStyle/>
                    <a:p>
                      <a:pPr algn="l"/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Sitka Text" pitchFamily="2" charset="0"/>
                          <a:ea typeface="Arial"/>
                          <a:cs typeface="Arial"/>
                          <a:sym typeface="Arial"/>
                        </a:rPr>
                        <a:t>2.Проектирование и дизайн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u-RU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Sitka Text" pitchFamily="2" charset="0"/>
                          <a:ea typeface="Arial"/>
                          <a:cs typeface="Arial"/>
                          <a:sym typeface="Arial"/>
                        </a:rPr>
                        <a:t>На данном этапе разрабатывается структура сайта, создаются макеты </a:t>
                      </a:r>
                      <a:endParaRPr sz="800" dirty="0">
                        <a:solidFill>
                          <a:schemeClr val="tx1"/>
                        </a:solidFill>
                        <a:latin typeface="Sitka Text" pitchFamily="2" charset="0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216">
                <a:tc>
                  <a:txBody>
                    <a:bodyPr/>
                    <a:lstStyle/>
                    <a:p>
                      <a:pPr algn="l"/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Sitka Text" pitchFamily="2" charset="0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Sitka Text" pitchFamily="2" charset="0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Sitka Text" pitchFamily="2" charset="0"/>
                          <a:ea typeface="Arial"/>
                          <a:cs typeface="Arial"/>
                          <a:sym typeface="Arial"/>
                        </a:rPr>
                        <a:t>Реализация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u-RU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Sitka Text" pitchFamily="2" charset="0"/>
                          <a:ea typeface="Arial"/>
                          <a:cs typeface="Arial"/>
                          <a:sym typeface="Arial"/>
                        </a:rPr>
                        <a:t>Разработка веб-сайта осуществляется с использованием современных технологий: HTML и CSS для оформления, JavaScript — для добавления интерактивности. </a:t>
                      </a:r>
                      <a:endParaRPr sz="600" dirty="0">
                        <a:solidFill>
                          <a:schemeClr val="tx1"/>
                        </a:solidFill>
                        <a:latin typeface="Sitka Text" pitchFamily="2" charset="0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381">
                <a:tc>
                  <a:txBody>
                    <a:bodyPr/>
                    <a:lstStyle/>
                    <a:p>
                      <a:pPr algn="l"/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Sitka Text" pitchFamily="2" charset="0"/>
                          <a:ea typeface="Arial"/>
                          <a:cs typeface="Arial"/>
                          <a:sym typeface="Arial"/>
                        </a:rPr>
                        <a:t>4.Тестирование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u-RU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Sitka Text" pitchFamily="2" charset="0"/>
                          <a:ea typeface="Arial"/>
                          <a:cs typeface="Arial"/>
                          <a:sym typeface="Arial"/>
                        </a:rPr>
                        <a:t>Готовая система проходит всестороннюю проверку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Sitka Text" pitchFamily="2" charset="0"/>
                          <a:ea typeface="Arial"/>
                          <a:cs typeface="Arial"/>
                          <a:sym typeface="Arial"/>
                        </a:rPr>
                        <a:t>. </a:t>
                      </a:r>
                      <a:endParaRPr sz="1000" dirty="0">
                        <a:solidFill>
                          <a:schemeClr val="dk1"/>
                        </a:solidFill>
                        <a:latin typeface="Sitka Text" pitchFamily="2" charset="0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6" name="Google Shape;136;p29"/>
          <p:cNvSpPr txBox="1"/>
          <p:nvPr/>
        </p:nvSpPr>
        <p:spPr>
          <a:xfrm>
            <a:off x="260497" y="871855"/>
            <a:ext cx="6993433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450215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Процесс разработки включает в себя следующие ключевые этапы</a:t>
            </a:r>
            <a:r>
              <a:rPr lang="ru-RU" sz="1800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:</a:t>
            </a:r>
          </a:p>
        </p:txBody>
      </p:sp>
      <p:sp>
        <p:nvSpPr>
          <p:cNvPr id="139" name="Google Shape;139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ВВЕДЕНИЕ</a:t>
            </a:r>
            <a:endParaRPr b="0" dirty="0">
              <a:latin typeface="Arial Black" panose="020B0A04020102020204" pitchFamily="34" charset="0"/>
              <a:ea typeface="Syne SemiBold"/>
              <a:cs typeface="Syne SemiBold"/>
              <a:sym typeface="Syne SemiBold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912B3E-31F5-B159-9ADE-086B48EA4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z-Latn-AZ" sz="2000" b="1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ТЕОРЕТИЧЕСКАЯ ЧАСТЬ</a:t>
            </a:r>
            <a:br>
              <a:rPr lang="ru-RU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</a:b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A59835C-5A27-59C3-B4AB-9346E89091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215751"/>
            <a:ext cx="8027090" cy="3567263"/>
          </a:xfrm>
        </p:spPr>
        <p:txBody>
          <a:bodyPr/>
          <a:lstStyle/>
          <a:p>
            <a:pPr marL="457200" algn="just">
              <a:lnSpc>
                <a:spcPct val="150000"/>
              </a:lnSpc>
              <a:buNone/>
            </a:pPr>
            <a:r>
              <a:rPr lang="az-Latn-AZ" sz="1600" b="1" u="sng" dirty="0">
                <a:effectLst/>
                <a:latin typeface="Sitka Text" pitchFamily="2" charset="0"/>
                <a:ea typeface="MS Mincho" panose="02020609040205080304" pitchFamily="49" charset="-128"/>
              </a:rPr>
              <a:t>1.</a:t>
            </a:r>
            <a:r>
              <a:rPr lang="ru-RU" sz="1600" b="1" u="sng" dirty="0">
                <a:effectLst/>
                <a:latin typeface="Sitka Text" pitchFamily="2" charset="0"/>
                <a:ea typeface="MS Mincho" panose="02020609040205080304" pitchFamily="49" charset="-128"/>
              </a:rPr>
              <a:t>1</a:t>
            </a:r>
            <a:r>
              <a:rPr lang="az-Latn-AZ" sz="1600" b="1" u="sng" dirty="0">
                <a:effectLst/>
                <a:latin typeface="Sitka Text" pitchFamily="2" charset="0"/>
                <a:ea typeface="MS Mincho" panose="02020609040205080304" pitchFamily="49" charset="-128"/>
              </a:rPr>
              <a:t> Web-программирование</a:t>
            </a:r>
            <a:endParaRPr lang="ru-RU" sz="1600" b="1" u="sng" dirty="0"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 indent="0">
              <a:lnSpc>
                <a:spcPct val="150000"/>
              </a:lnSpc>
              <a:buNone/>
            </a:pPr>
            <a:r>
              <a:rPr lang="ru-RU" sz="1400" b="1" i="1" u="sng" dirty="0">
                <a:effectLst/>
                <a:latin typeface="Sitka Text" pitchFamily="2" charset="0"/>
                <a:ea typeface="MS Mincho" panose="02020609040205080304" pitchFamily="49" charset="-128"/>
              </a:rPr>
              <a:t>Web-разработка</a:t>
            </a: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 представляет собой активно развивающееся направление программирования, основной задачей которого является создание интерактивных и динамичных интернет-приложений. Языки, используемые в веб-программировании, делятся на два ключевых типа: клиентские и серверные.</a:t>
            </a:r>
            <a:endParaRPr lang="en-US" sz="1400" dirty="0">
              <a:latin typeface="Sitka Text" pitchFamily="2" charset="0"/>
              <a:ea typeface="MS Mincho" panose="02020609040205080304" pitchFamily="49" charset="-128"/>
            </a:endParaRPr>
          </a:p>
          <a:p>
            <a:pPr indent="0">
              <a:lnSpc>
                <a:spcPct val="150000"/>
              </a:lnSpc>
              <a:buNone/>
            </a:pPr>
            <a:r>
              <a:rPr lang="ru-RU" sz="1400" b="1" i="1" u="sng" kern="0" dirty="0">
                <a:effectLst/>
                <a:latin typeface="Sitka Text" pitchFamily="2" charset="0"/>
                <a:ea typeface="MS Mincho" panose="02020609040205080304" pitchFamily="49" charset="-128"/>
              </a:rPr>
              <a:t>Клиентские языки</a:t>
            </a:r>
            <a:r>
              <a:rPr lang="ru-RU" sz="1400" kern="0" dirty="0">
                <a:effectLst/>
                <a:latin typeface="Sitka Text" pitchFamily="2" charset="0"/>
                <a:ea typeface="MS Mincho" panose="02020609040205080304" pitchFamily="49" charset="-128"/>
              </a:rPr>
              <a:t> выполняются непосредственно на стороне пользователя, чаще всего в его веб-браузере.</a:t>
            </a:r>
            <a:endParaRPr lang="en-US" sz="1400" kern="0" dirty="0">
              <a:latin typeface="Sitka Text" pitchFamily="2" charset="0"/>
              <a:ea typeface="MS Mincho" panose="02020609040205080304" pitchFamily="49" charset="-128"/>
            </a:endParaRPr>
          </a:p>
          <a:p>
            <a:pPr indent="0">
              <a:lnSpc>
                <a:spcPct val="150000"/>
              </a:lnSpc>
              <a:buNone/>
            </a:pPr>
            <a:r>
              <a:rPr lang="ru-RU" sz="1400" b="1" i="1" dirty="0">
                <a:effectLst/>
                <a:latin typeface="Sitka Text" pitchFamily="2" charset="0"/>
                <a:ea typeface="MS Mincho" panose="02020609040205080304" pitchFamily="49" charset="-128"/>
              </a:rPr>
              <a:t>Серверные языки программирования</a:t>
            </a: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, в отличие от клиентских, позволяют </a:t>
            </a:r>
            <a:r>
              <a:rPr lang="en-US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           </a:t>
            </a: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выполнять сложную логику обработки данных на стороне сервера.</a:t>
            </a:r>
            <a:endParaRPr lang="ru-RU" sz="1400" dirty="0">
              <a:latin typeface="Sitka T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41860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74D7AE-D71E-6D3F-20D4-9D6BF35F5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b="1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HTML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5D49F06-A921-22D8-9ADA-2DC0AF37A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303689"/>
            <a:ext cx="7704000" cy="3223094"/>
          </a:xfrm>
        </p:spPr>
        <p:txBody>
          <a:bodyPr/>
          <a:lstStyle/>
          <a:p>
            <a:pPr marL="152400" indent="0">
              <a:buNone/>
            </a:pPr>
            <a:r>
              <a:rPr lang="ru-RU" sz="1400" b="1" u="sng" kern="0" dirty="0">
                <a:effectLst/>
                <a:latin typeface="Sitka Text" pitchFamily="2" charset="0"/>
                <a:ea typeface="MS Mincho" panose="02020609040205080304" pitchFamily="49" charset="-128"/>
              </a:rPr>
              <a:t>HTML (</a:t>
            </a:r>
            <a:r>
              <a:rPr lang="ru-RU" sz="1400" b="1" u="sng" kern="0" dirty="0" err="1">
                <a:effectLst/>
                <a:latin typeface="Sitka Text" pitchFamily="2" charset="0"/>
                <a:ea typeface="MS Mincho" panose="02020609040205080304" pitchFamily="49" charset="-128"/>
              </a:rPr>
              <a:t>HyperText</a:t>
            </a:r>
            <a:r>
              <a:rPr lang="ru-RU" sz="1400" b="1" u="sng" kern="0" dirty="0">
                <a:effectLst/>
                <a:latin typeface="Sitka Text" pitchFamily="2" charset="0"/>
                <a:ea typeface="MS Mincho" panose="02020609040205080304" pitchFamily="49" charset="-128"/>
              </a:rPr>
              <a:t> </a:t>
            </a:r>
            <a:r>
              <a:rPr lang="ru-RU" sz="1400" b="1" u="sng" kern="0" dirty="0" err="1">
                <a:effectLst/>
                <a:latin typeface="Sitka Text" pitchFamily="2" charset="0"/>
                <a:ea typeface="MS Mincho" panose="02020609040205080304" pitchFamily="49" charset="-128"/>
              </a:rPr>
              <a:t>Markup</a:t>
            </a:r>
            <a:r>
              <a:rPr lang="ru-RU" sz="1400" b="1" u="sng" kern="0" dirty="0">
                <a:effectLst/>
                <a:latin typeface="Sitka Text" pitchFamily="2" charset="0"/>
                <a:ea typeface="MS Mincho" panose="02020609040205080304" pitchFamily="49" charset="-128"/>
              </a:rPr>
              <a:t> Language)</a:t>
            </a:r>
            <a:r>
              <a:rPr lang="en-US" sz="1400" b="1" u="sng" dirty="0">
                <a:latin typeface="Sitka Text" pitchFamily="2" charset="0"/>
                <a:ea typeface="MS Mincho" panose="02020609040205080304" pitchFamily="49" charset="-128"/>
              </a:rPr>
              <a:t> </a:t>
            </a:r>
            <a:r>
              <a:rPr lang="ru-RU" sz="1400" kern="0" dirty="0">
                <a:effectLst/>
                <a:latin typeface="Sitka Text" pitchFamily="2" charset="0"/>
                <a:ea typeface="MS Mincho" panose="02020609040205080304" pitchFamily="49" charset="-128"/>
              </a:rPr>
              <a:t>— это стандартный язык разметки, предназначенный для создания и структурирования документов в интернете.</a:t>
            </a:r>
            <a:endParaRPr lang="en-US" sz="1400" dirty="0">
              <a:latin typeface="Sitka Text" pitchFamily="2" charset="0"/>
              <a:ea typeface="MS Mincho" panose="02020609040205080304" pitchFamily="49" charset="-128"/>
            </a:endParaRPr>
          </a:p>
          <a:p>
            <a:pPr marL="152400" indent="0">
              <a:buNone/>
            </a:pPr>
            <a:r>
              <a:rPr lang="ru-RU" sz="1400" b="1" u="sng" dirty="0">
                <a:effectLst/>
                <a:latin typeface="Sitka Text" pitchFamily="2" charset="0"/>
                <a:ea typeface="MS Mincho" panose="02020609040205080304" pitchFamily="49" charset="-128"/>
              </a:rPr>
              <a:t>Назначение и функции HTML</a:t>
            </a:r>
            <a:endParaRPr lang="en-US" sz="1400" b="1" u="sng" dirty="0">
              <a:latin typeface="Sitka Text" pitchFamily="2" charset="0"/>
              <a:ea typeface="MS Mincho" panose="02020609040205080304" pitchFamily="49" charset="-128"/>
            </a:endParaRPr>
          </a:p>
          <a:p>
            <a:pPr marL="152400" indent="0">
              <a:buNone/>
            </a:pP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HTML позволяет управлять отображением различных элементов на странице, включая:</a:t>
            </a:r>
            <a:endParaRPr lang="en-US" sz="1400" dirty="0"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 marL="152400" indent="0">
              <a:buNone/>
            </a:pPr>
            <a:endParaRPr lang="ru-RU" sz="1400" dirty="0"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400" b="1" u="sng" dirty="0">
                <a:effectLst/>
                <a:latin typeface="Sitka Text" pitchFamily="2" charset="0"/>
                <a:ea typeface="MS Mincho" panose="02020609040205080304" pitchFamily="49" charset="-128"/>
              </a:rPr>
              <a:t>Форматирование текста:</a:t>
            </a:r>
            <a:r>
              <a:rPr lang="ru-RU" sz="1400" u="sng" dirty="0">
                <a:effectLst/>
                <a:latin typeface="Sitka Text" pitchFamily="2" charset="0"/>
                <a:ea typeface="MS Mincho" panose="02020609040205080304" pitchFamily="49" charset="-128"/>
              </a:rPr>
              <a:t> </a:t>
            </a: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изменение цвета, шрифта, размера, стиля (жирный, курсив и т. д.);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400" b="1" u="sng" dirty="0">
                <a:effectLst/>
                <a:latin typeface="Sitka Text" pitchFamily="2" charset="0"/>
                <a:ea typeface="MS Mincho" panose="02020609040205080304" pitchFamily="49" charset="-128"/>
              </a:rPr>
              <a:t>Выделение и структура</a:t>
            </a:r>
            <a:r>
              <a:rPr lang="ru-RU" sz="1400" b="1" dirty="0">
                <a:effectLst/>
                <a:latin typeface="Sitka Text" pitchFamily="2" charset="0"/>
                <a:ea typeface="MS Mincho" panose="02020609040205080304" pitchFamily="49" charset="-128"/>
              </a:rPr>
              <a:t>: </a:t>
            </a: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заголовки, абзацы, списки, цитаты, блоки и строки;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400" b="1" u="sng" dirty="0">
                <a:effectLst/>
                <a:latin typeface="Sitka Text" pitchFamily="2" charset="0"/>
                <a:ea typeface="MS Mincho" panose="02020609040205080304" pitchFamily="49" charset="-128"/>
              </a:rPr>
              <a:t>Гиперссылки:</a:t>
            </a: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 переходы между страницами и внутри одного документа;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400" b="1" u="sng" dirty="0">
                <a:effectLst/>
                <a:latin typeface="Sitka Text" pitchFamily="2" charset="0"/>
                <a:ea typeface="MS Mincho" panose="02020609040205080304" pitchFamily="49" charset="-128"/>
              </a:rPr>
              <a:t>Формы</a:t>
            </a:r>
            <a:r>
              <a:rPr lang="ru-RU" sz="1400" b="1" dirty="0">
                <a:effectLst/>
                <a:latin typeface="Sitka Text" pitchFamily="2" charset="0"/>
                <a:ea typeface="MS Mincho" panose="02020609040205080304" pitchFamily="49" charset="-128"/>
              </a:rPr>
              <a:t>:</a:t>
            </a: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 интерфейсы для ввода данных пользователями;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400" b="1" u="sng" dirty="0">
                <a:effectLst/>
                <a:latin typeface="Sitka Text" pitchFamily="2" charset="0"/>
                <a:ea typeface="MS Mincho" panose="02020609040205080304" pitchFamily="49" charset="-128"/>
              </a:rPr>
              <a:t>Мультимедиа</a:t>
            </a:r>
            <a:r>
              <a:rPr lang="ru-RU" sz="1400" b="1" dirty="0">
                <a:effectLst/>
                <a:latin typeface="Sitka Text" pitchFamily="2" charset="0"/>
                <a:ea typeface="MS Mincho" panose="02020609040205080304" pitchFamily="49" charset="-128"/>
              </a:rPr>
              <a:t>:</a:t>
            </a: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 встроенные изображения, видео, аудио и подключаемые внешние объекты;</a:t>
            </a:r>
          </a:p>
          <a:p>
            <a:endParaRPr lang="ru-RU" sz="1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98860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5AC20F-69DF-7E4E-570D-03730B22A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211" y="434976"/>
            <a:ext cx="7704000" cy="572700"/>
          </a:xfrm>
        </p:spPr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Каскадные таблицы стилей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4BEDEC9-86D8-5A7E-D71F-C75C859D8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992" y="1215752"/>
            <a:ext cx="8440220" cy="3572287"/>
          </a:xfrm>
        </p:spPr>
        <p:txBody>
          <a:bodyPr/>
          <a:lstStyle/>
          <a:p>
            <a:pPr marL="152400" indent="0">
              <a:buNone/>
            </a:pP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Каскадные таблицы стилей (CSS, </a:t>
            </a:r>
            <a:r>
              <a:rPr lang="ru-RU" sz="1400" dirty="0" err="1">
                <a:effectLst/>
                <a:latin typeface="Sitka Text" pitchFamily="2" charset="0"/>
                <a:ea typeface="MS Mincho" panose="02020609040205080304" pitchFamily="49" charset="-128"/>
              </a:rPr>
              <a:t>Cascading</a:t>
            </a: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 Style </a:t>
            </a:r>
            <a:r>
              <a:rPr lang="ru-RU" sz="1400" dirty="0" err="1">
                <a:effectLst/>
                <a:latin typeface="Sitka Text" pitchFamily="2" charset="0"/>
                <a:ea typeface="MS Mincho" panose="02020609040205080304" pitchFamily="49" charset="-128"/>
              </a:rPr>
              <a:t>Sheets</a:t>
            </a: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) представляют собой стандартный механизм, позволяющий описывать визуальное оформление элементов HTML‑страницы. </a:t>
            </a:r>
            <a:endParaRPr lang="en-US" sz="1400" dirty="0">
              <a:latin typeface="Sitka Text" pitchFamily="2" charset="0"/>
              <a:ea typeface="MS Mincho" panose="02020609040205080304" pitchFamily="49" charset="-128"/>
            </a:endParaRPr>
          </a:p>
          <a:p>
            <a:pPr marL="152400" indent="0">
              <a:buNone/>
            </a:pPr>
            <a:endParaRPr lang="ru-RU" sz="1400" dirty="0"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Правила CSS могут подключаться к странице несколькими способами:</a:t>
            </a: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1. Встроенные стили — атрибут </a:t>
            </a:r>
            <a:r>
              <a:rPr lang="ru-RU" sz="1400" dirty="0" err="1">
                <a:latin typeface="Sitka Text" pitchFamily="2" charset="0"/>
              </a:rPr>
              <a:t>style</a:t>
            </a:r>
            <a:r>
              <a:rPr lang="ru-RU" sz="1400" dirty="0">
                <a:latin typeface="Sitka Text" pitchFamily="2" charset="0"/>
              </a:rPr>
              <a:t> непосредственно в теге HTML.</a:t>
            </a: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2. Внутренние стили — блок &lt;</a:t>
            </a:r>
            <a:r>
              <a:rPr lang="ru-RU" sz="1400" dirty="0" err="1">
                <a:latin typeface="Sitka Text" pitchFamily="2" charset="0"/>
              </a:rPr>
              <a:t>style</a:t>
            </a:r>
            <a:r>
              <a:rPr lang="ru-RU" sz="1400" dirty="0">
                <a:latin typeface="Sitka Text" pitchFamily="2" charset="0"/>
              </a:rPr>
              <a:t>&gt;…&lt;/</a:t>
            </a:r>
            <a:r>
              <a:rPr lang="ru-RU" sz="1400" dirty="0" err="1">
                <a:latin typeface="Sitka Text" pitchFamily="2" charset="0"/>
              </a:rPr>
              <a:t>style</a:t>
            </a:r>
            <a:r>
              <a:rPr lang="ru-RU" sz="1400" dirty="0">
                <a:latin typeface="Sitka Text" pitchFamily="2" charset="0"/>
              </a:rPr>
              <a:t>&gt; внутри секции &lt;</a:t>
            </a:r>
            <a:r>
              <a:rPr lang="ru-RU" sz="1400" dirty="0" err="1">
                <a:latin typeface="Sitka Text" pitchFamily="2" charset="0"/>
              </a:rPr>
              <a:t>head</a:t>
            </a:r>
            <a:r>
              <a:rPr lang="ru-RU" sz="1400" dirty="0">
                <a:latin typeface="Sitka Text" pitchFamily="2" charset="0"/>
              </a:rPr>
              <a:t>&gt; документа.</a:t>
            </a: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3. Внешние таблицы стилей — отдельный .</a:t>
            </a:r>
            <a:r>
              <a:rPr lang="ru-RU" sz="1400" dirty="0" err="1">
                <a:latin typeface="Sitka Text" pitchFamily="2" charset="0"/>
              </a:rPr>
              <a:t>css</a:t>
            </a:r>
            <a:r>
              <a:rPr lang="ru-RU" sz="1400" dirty="0">
                <a:latin typeface="Sitka Text" pitchFamily="2" charset="0"/>
              </a:rPr>
              <a:t> файл, подключаемый через &lt;</a:t>
            </a:r>
            <a:r>
              <a:rPr lang="ru-RU" sz="1400" dirty="0" err="1">
                <a:latin typeface="Sitka Text" pitchFamily="2" charset="0"/>
              </a:rPr>
              <a:t>link</a:t>
            </a:r>
            <a:r>
              <a:rPr lang="ru-RU" sz="1400" dirty="0">
                <a:latin typeface="Sitka Text" pitchFamily="2" charset="0"/>
              </a:rPr>
              <a:t> </a:t>
            </a:r>
            <a:r>
              <a:rPr lang="ru-RU" sz="1400" dirty="0" err="1">
                <a:latin typeface="Sitka Text" pitchFamily="2" charset="0"/>
              </a:rPr>
              <a:t>rel</a:t>
            </a:r>
            <a:r>
              <a:rPr lang="ru-RU" sz="1400" dirty="0">
                <a:latin typeface="Sitka Text" pitchFamily="2" charset="0"/>
              </a:rPr>
              <a:t>="</a:t>
            </a:r>
            <a:r>
              <a:rPr lang="ru-RU" sz="1400" dirty="0" err="1">
                <a:latin typeface="Sitka Text" pitchFamily="2" charset="0"/>
              </a:rPr>
              <a:t>stylesheet</a:t>
            </a:r>
            <a:r>
              <a:rPr lang="ru-RU" sz="1400" dirty="0">
                <a:latin typeface="Sitka Text" pitchFamily="2" charset="0"/>
              </a:rPr>
              <a:t>" </a:t>
            </a:r>
            <a:r>
              <a:rPr lang="ru-RU" sz="1400" dirty="0" err="1">
                <a:latin typeface="Sitka Text" pitchFamily="2" charset="0"/>
              </a:rPr>
              <a:t>href</a:t>
            </a:r>
            <a:r>
              <a:rPr lang="ru-RU" sz="1400" dirty="0">
                <a:latin typeface="Sitka Text" pitchFamily="2" charset="0"/>
              </a:rPr>
              <a:t>="styles.css"&gt;.</a:t>
            </a:r>
          </a:p>
          <a:p>
            <a:pPr indent="457200">
              <a:lnSpc>
                <a:spcPct val="150000"/>
              </a:lnSpc>
              <a:buNone/>
            </a:pPr>
            <a:endParaRPr lang="en-US" sz="1400" b="1" dirty="0">
              <a:solidFill>
                <a:schemeClr val="tx2"/>
              </a:solidFill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 marL="152400" indent="0">
              <a:buNone/>
            </a:pP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181880-30A4-3295-C09D-3345DAA75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660" y="3194883"/>
            <a:ext cx="3502038" cy="151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69314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FEC411-927C-4944-FD51-BD53B5748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JavaScript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686EFA3-3F59-8939-FFA7-2C91EF299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492" y="1215752"/>
            <a:ext cx="7704000" cy="3416400"/>
          </a:xfrm>
        </p:spPr>
        <p:txBody>
          <a:bodyPr/>
          <a:lstStyle/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Этот </a:t>
            </a:r>
            <a:r>
              <a:rPr lang="ru-RU" sz="1400" dirty="0" err="1">
                <a:latin typeface="Sitka Text" pitchFamily="2" charset="0"/>
              </a:rPr>
              <a:t>объектно</a:t>
            </a:r>
            <a:r>
              <a:rPr lang="ru-RU" sz="1400" dirty="0">
                <a:latin typeface="Sitka Text" pitchFamily="2" charset="0"/>
              </a:rPr>
              <a:t> ориентированный встроенный скриптовый язык позволяет работать с элементами страницы через DOM и широко применяется для создания интерактивных веб приложений. </a:t>
            </a: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 </a:t>
            </a: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По соображениям безопасности JavaScript не имеет прямого доступа к файловой системе, потокам ввода вывода или сетевым интерфейсам, а также не может обращаться к содержимому других страниц. Встраивается он через тег </a:t>
            </a:r>
            <a:r>
              <a:rPr lang="ru-RU" sz="1400" dirty="0">
                <a:solidFill>
                  <a:schemeClr val="tx2"/>
                </a:solidFill>
                <a:latin typeface="Sitka Text" pitchFamily="2" charset="0"/>
              </a:rPr>
              <a:t>&lt;</a:t>
            </a:r>
            <a:r>
              <a:rPr lang="ru-RU" sz="1400" dirty="0" err="1">
                <a:solidFill>
                  <a:schemeClr val="tx2"/>
                </a:solidFill>
                <a:latin typeface="Sitka Text" pitchFamily="2" charset="0"/>
              </a:rPr>
              <a:t>script</a:t>
            </a:r>
            <a:r>
              <a:rPr lang="ru-RU" sz="1400" dirty="0">
                <a:solidFill>
                  <a:schemeClr val="tx2"/>
                </a:solidFill>
                <a:latin typeface="Sitka Text" pitchFamily="2" charset="0"/>
              </a:rPr>
              <a:t>&gt; </a:t>
            </a:r>
            <a:r>
              <a:rPr lang="ru-RU" sz="1400" dirty="0">
                <a:latin typeface="Sitka Text" pitchFamily="2" charset="0"/>
              </a:rPr>
              <a:t>— например,</a:t>
            </a:r>
          </a:p>
          <a:p>
            <a:pPr marL="152400" indent="0">
              <a:buNone/>
            </a:pPr>
            <a:r>
              <a:rPr lang="ru-RU" sz="1400" b="1" dirty="0">
                <a:solidFill>
                  <a:schemeClr val="tx2"/>
                </a:solidFill>
                <a:latin typeface="Sitka Text" pitchFamily="2" charset="0"/>
              </a:rPr>
              <a:t> &lt;</a:t>
            </a:r>
            <a:r>
              <a:rPr lang="ru-RU" sz="1400" b="1" dirty="0" err="1">
                <a:solidFill>
                  <a:schemeClr val="tx2"/>
                </a:solidFill>
                <a:latin typeface="Sitka Text" pitchFamily="2" charset="0"/>
              </a:rPr>
              <a:t>script</a:t>
            </a:r>
            <a:r>
              <a:rPr lang="ru-RU" sz="1400" b="1" dirty="0">
                <a:solidFill>
                  <a:schemeClr val="tx2"/>
                </a:solidFill>
                <a:latin typeface="Sitka Text" pitchFamily="2" charset="0"/>
              </a:rPr>
              <a:t> </a:t>
            </a:r>
            <a:r>
              <a:rPr lang="ru-RU" sz="1400" b="1" dirty="0" err="1">
                <a:solidFill>
                  <a:schemeClr val="tx2"/>
                </a:solidFill>
                <a:latin typeface="Sitka Text" pitchFamily="2" charset="0"/>
              </a:rPr>
              <a:t>type</a:t>
            </a:r>
            <a:r>
              <a:rPr lang="ru-RU" sz="1400" b="1" dirty="0">
                <a:solidFill>
                  <a:schemeClr val="tx2"/>
                </a:solidFill>
                <a:latin typeface="Sitka Text" pitchFamily="2" charset="0"/>
              </a:rPr>
              <a:t>="</a:t>
            </a:r>
            <a:r>
              <a:rPr lang="ru-RU" sz="1400" b="1" dirty="0" err="1">
                <a:solidFill>
                  <a:schemeClr val="tx2"/>
                </a:solidFill>
                <a:latin typeface="Sitka Text" pitchFamily="2" charset="0"/>
              </a:rPr>
              <a:t>text</a:t>
            </a:r>
            <a:r>
              <a:rPr lang="ru-RU" sz="1400" b="1" dirty="0">
                <a:solidFill>
                  <a:schemeClr val="tx2"/>
                </a:solidFill>
                <a:latin typeface="Sitka Text" pitchFamily="2" charset="0"/>
              </a:rPr>
              <a:t>/</a:t>
            </a:r>
            <a:r>
              <a:rPr lang="ru-RU" sz="1400" b="1" dirty="0" err="1">
                <a:solidFill>
                  <a:schemeClr val="tx2"/>
                </a:solidFill>
                <a:latin typeface="Sitka Text" pitchFamily="2" charset="0"/>
              </a:rPr>
              <a:t>javascript</a:t>
            </a:r>
            <a:r>
              <a:rPr lang="ru-RU" sz="1400" b="1" dirty="0">
                <a:solidFill>
                  <a:schemeClr val="tx2"/>
                </a:solidFill>
                <a:latin typeface="Sitka Text" pitchFamily="2" charset="0"/>
              </a:rPr>
              <a:t>"&gt;</a:t>
            </a:r>
            <a:r>
              <a:rPr lang="ru-RU" sz="1400" b="1" dirty="0" err="1">
                <a:solidFill>
                  <a:schemeClr val="tx2"/>
                </a:solidFill>
                <a:latin typeface="Sitka Text" pitchFamily="2" charset="0"/>
              </a:rPr>
              <a:t>alert</a:t>
            </a:r>
            <a:r>
              <a:rPr lang="ru-RU" sz="1400" b="1" dirty="0">
                <a:solidFill>
                  <a:schemeClr val="tx2"/>
                </a:solidFill>
                <a:latin typeface="Sitka Text" pitchFamily="2" charset="0"/>
              </a:rPr>
              <a:t>('Hello, World!');&lt;/</a:t>
            </a:r>
            <a:r>
              <a:rPr lang="ru-RU" sz="1400" b="1" dirty="0" err="1">
                <a:solidFill>
                  <a:schemeClr val="tx2"/>
                </a:solidFill>
                <a:latin typeface="Sitka Text" pitchFamily="2" charset="0"/>
              </a:rPr>
              <a:t>script</a:t>
            </a:r>
            <a:r>
              <a:rPr lang="ru-RU" sz="1400" b="1" dirty="0">
                <a:solidFill>
                  <a:schemeClr val="tx2"/>
                </a:solidFill>
                <a:latin typeface="Sitka Text" pitchFamily="2" charset="0"/>
              </a:rPr>
              <a:t>&gt;</a:t>
            </a:r>
          </a:p>
          <a:p>
            <a:pPr marL="152400" indent="0">
              <a:buNone/>
            </a:pPr>
            <a:endParaRPr lang="ru-RU" sz="1400" b="1" dirty="0">
              <a:solidFill>
                <a:schemeClr val="tx2"/>
              </a:solidFill>
              <a:latin typeface="Sitka Text" pitchFamily="2" charset="0"/>
            </a:endParaRP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 — или подключается из внешнего файла: </a:t>
            </a:r>
            <a:r>
              <a:rPr lang="ru-RU" sz="1400" dirty="0">
                <a:solidFill>
                  <a:schemeClr val="tx2"/>
                </a:solidFill>
                <a:latin typeface="Sitka Text" pitchFamily="2" charset="0"/>
              </a:rPr>
              <a:t>&lt;</a:t>
            </a:r>
            <a:r>
              <a:rPr lang="en-US" sz="1400" dirty="0">
                <a:solidFill>
                  <a:schemeClr val="tx2"/>
                </a:solidFill>
                <a:latin typeface="Sitka Text" pitchFamily="2" charset="0"/>
              </a:rPr>
              <a:t>script type="text/</a:t>
            </a:r>
            <a:r>
              <a:rPr lang="en-US" sz="1400" dirty="0" err="1">
                <a:solidFill>
                  <a:schemeClr val="tx2"/>
                </a:solidFill>
                <a:latin typeface="Sitka Text" pitchFamily="2" charset="0"/>
              </a:rPr>
              <a:t>javascript</a:t>
            </a:r>
            <a:r>
              <a:rPr lang="en-US" sz="1400" dirty="0">
                <a:solidFill>
                  <a:schemeClr val="tx2"/>
                </a:solidFill>
                <a:latin typeface="Sitka Text" pitchFamily="2" charset="0"/>
              </a:rPr>
              <a:t>" </a:t>
            </a:r>
            <a:r>
              <a:rPr lang="en-US" sz="1400" dirty="0" err="1">
                <a:solidFill>
                  <a:schemeClr val="tx2"/>
                </a:solidFill>
                <a:latin typeface="Sitka Text" pitchFamily="2" charset="0"/>
              </a:rPr>
              <a:t>src</a:t>
            </a:r>
            <a:r>
              <a:rPr lang="en-US" sz="1400" dirty="0">
                <a:solidFill>
                  <a:schemeClr val="tx2"/>
                </a:solidFill>
                <a:latin typeface="Sitka Text" pitchFamily="2" charset="0"/>
              </a:rPr>
              <a:t>="script.js"&gt;&lt;/script&gt;. </a:t>
            </a:r>
            <a:endParaRPr lang="ru-RU" sz="1400" dirty="0">
              <a:solidFill>
                <a:schemeClr val="tx2"/>
              </a:solidFill>
              <a:latin typeface="Sitka T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8906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5650E5D-7148-26F9-6AA3-6B441C04E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55" y="422087"/>
            <a:ext cx="1514216" cy="572700"/>
          </a:xfrm>
        </p:spPr>
        <p:txBody>
          <a:bodyPr/>
          <a:lstStyle/>
          <a:p>
            <a:r>
              <a:rPr lang="en-US" sz="1600" dirty="0">
                <a:latin typeface="Arial Black" panose="020B0A04020102020204" pitchFamily="34" charset="0"/>
              </a:rPr>
              <a:t>Bootstrap</a:t>
            </a:r>
            <a:endParaRPr lang="ru-RU" sz="1600" dirty="0">
              <a:latin typeface="Arial Black" panose="020B0A04020102020204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4640BE0B-B272-00FA-3D53-662F593C2ED2}"/>
              </a:ext>
            </a:extLst>
          </p:cNvPr>
          <p:cNvSpPr txBox="1">
            <a:spLocks/>
          </p:cNvSpPr>
          <p:nvPr/>
        </p:nvSpPr>
        <p:spPr>
          <a:xfrm>
            <a:off x="3478273" y="422087"/>
            <a:ext cx="151421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lang="en-US" sz="1600" dirty="0" err="1">
                <a:latin typeface="Arial Black" panose="020B0A04020102020204" pitchFamily="34" charset="0"/>
                <a:ea typeface="MS Mincho" panose="02020609040205080304" pitchFamily="49" charset="-128"/>
              </a:rPr>
              <a:t>Toastify</a:t>
            </a:r>
            <a:r>
              <a:rPr lang="ru-RU" sz="1600" dirty="0">
                <a:latin typeface="Arial Black" panose="020B0A04020102020204" pitchFamily="34" charset="0"/>
                <a:ea typeface="MS Mincho" panose="02020609040205080304" pitchFamily="49" charset="-128"/>
              </a:rPr>
              <a:t>.</a:t>
            </a:r>
            <a:r>
              <a:rPr lang="en-US" sz="1600" dirty="0" err="1">
                <a:latin typeface="Arial Black" panose="020B0A04020102020204" pitchFamily="34" charset="0"/>
                <a:ea typeface="MS Mincho" panose="02020609040205080304" pitchFamily="49" charset="-128"/>
              </a:rPr>
              <a:t>js</a:t>
            </a:r>
            <a:endParaRPr lang="ru-RU" sz="2000" dirty="0">
              <a:latin typeface="Arial Black" panose="020B0A0402010202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5DBBB58-6FE5-90A0-FC2A-DFD3BC10E874}"/>
              </a:ext>
            </a:extLst>
          </p:cNvPr>
          <p:cNvSpPr txBox="1">
            <a:spLocks/>
          </p:cNvSpPr>
          <p:nvPr/>
        </p:nvSpPr>
        <p:spPr>
          <a:xfrm>
            <a:off x="6464572" y="422087"/>
            <a:ext cx="2108611" cy="439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lang="en-US" sz="1600" dirty="0">
                <a:latin typeface="Arial Black" panose="020B0A04020102020204" pitchFamily="34" charset="0"/>
              </a:rPr>
              <a:t>Swiper.js</a:t>
            </a:r>
            <a:endParaRPr lang="ru-RU" sz="1600" dirty="0">
              <a:latin typeface="Arial Black" panose="020B0A040201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4B32804-94A6-A39B-6C19-B48035D0D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596" y="2405200"/>
            <a:ext cx="2291024" cy="20160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2AB92A-9BB9-F163-910B-95859C166190}"/>
              </a:ext>
            </a:extLst>
          </p:cNvPr>
          <p:cNvSpPr txBox="1"/>
          <p:nvPr/>
        </p:nvSpPr>
        <p:spPr>
          <a:xfrm>
            <a:off x="3315957" y="1048797"/>
            <a:ext cx="22910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b="1" u="sng" dirty="0" err="1">
                <a:solidFill>
                  <a:schemeClr val="tx1"/>
                </a:solidFill>
                <a:latin typeface="Sitka Text" pitchFamily="2" charset="0"/>
              </a:rPr>
              <a:t>Toastify</a:t>
            </a:r>
            <a:r>
              <a:rPr lang="ru-RU" sz="1100" b="1" u="sng" dirty="0">
                <a:solidFill>
                  <a:schemeClr val="tx1"/>
                </a:solidFill>
                <a:latin typeface="Sitka Text" pitchFamily="2" charset="0"/>
              </a:rPr>
              <a:t> JS</a:t>
            </a:r>
            <a:r>
              <a:rPr lang="ru-RU" sz="1100" dirty="0">
                <a:solidFill>
                  <a:schemeClr val="tx1"/>
                </a:solidFill>
                <a:latin typeface="Sitka Text" pitchFamily="2" charset="0"/>
              </a:rPr>
              <a:t> — это лёгкая и удобная JavaScript-библиотека для отображения ненавязчивых уведомлений (</a:t>
            </a:r>
            <a:r>
              <a:rPr lang="ru-RU" sz="1100" dirty="0" err="1">
                <a:solidFill>
                  <a:schemeClr val="tx1"/>
                </a:solidFill>
                <a:latin typeface="Sitka Text" pitchFamily="2" charset="0"/>
              </a:rPr>
              <a:t>toast</a:t>
            </a:r>
            <a:r>
              <a:rPr lang="ru-RU" sz="1100" dirty="0">
                <a:solidFill>
                  <a:schemeClr val="tx1"/>
                </a:solidFill>
                <a:latin typeface="Sitka Text" pitchFamily="2" charset="0"/>
              </a:rPr>
              <a:t>-сообщений) на веб-странице. </a:t>
            </a:r>
            <a:endParaRPr lang="ru-RU" sz="11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E6AAC5-F5B3-B74B-5D2E-7017AF9A0ED5}"/>
              </a:ext>
            </a:extLst>
          </p:cNvPr>
          <p:cNvSpPr txBox="1"/>
          <p:nvPr/>
        </p:nvSpPr>
        <p:spPr>
          <a:xfrm>
            <a:off x="611208" y="994787"/>
            <a:ext cx="220561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b="1" dirty="0" err="1">
                <a:solidFill>
                  <a:schemeClr val="tx1"/>
                </a:solidFill>
                <a:latin typeface="Sitka Text" pitchFamily="2" charset="0"/>
              </a:rPr>
              <a:t>Bootstrap</a:t>
            </a:r>
            <a:r>
              <a:rPr lang="ru-RU" sz="1200" dirty="0">
                <a:solidFill>
                  <a:schemeClr val="tx1"/>
                </a:solidFill>
                <a:latin typeface="Sitka Text" pitchFamily="2" charset="0"/>
              </a:rPr>
              <a:t> — это бесплатный и открытый фреймворк на основе HTML, CSS и JavaScript, призванный ускорить создание адаптивных веб страниц и приложений. </a:t>
            </a:r>
            <a:endParaRPr lang="ru-RU" sz="1200" dirty="0">
              <a:solidFill>
                <a:schemeClr val="tx1"/>
              </a:solidFill>
            </a:endParaRPr>
          </a:p>
        </p:txBody>
      </p:sp>
      <p:pic>
        <p:nvPicPr>
          <p:cNvPr id="1026" name="Picture 2" descr="Пишем небольшой проект на Bootstrap 4">
            <a:extLst>
              <a:ext uri="{FF2B5EF4-FFF2-40B4-BE49-F238E27FC236}">
                <a16:creationId xmlns:a16="http://schemas.microsoft.com/office/drawing/2014/main" id="{DEFE01FE-25E9-EB79-4603-31EB286D6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07" y="2448596"/>
            <a:ext cx="2386416" cy="192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18EDD0-C397-7593-401A-4E7A61E90850}"/>
              </a:ext>
            </a:extLst>
          </p:cNvPr>
          <p:cNvSpPr txBox="1"/>
          <p:nvPr/>
        </p:nvSpPr>
        <p:spPr>
          <a:xfrm>
            <a:off x="6211822" y="956464"/>
            <a:ext cx="22910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Sitka Text" pitchFamily="2" charset="0"/>
              </a:rPr>
              <a:t>Swiper.js — это лёгкая и гибкая JavaScript библиотека для создания современного, отзывчивого (</a:t>
            </a:r>
            <a:r>
              <a:rPr lang="ru-RU" sz="1200" dirty="0" err="1">
                <a:solidFill>
                  <a:schemeClr val="tx1"/>
                </a:solidFill>
                <a:latin typeface="Sitka Text" pitchFamily="2" charset="0"/>
              </a:rPr>
              <a:t>responsive</a:t>
            </a:r>
            <a:r>
              <a:rPr lang="ru-RU" sz="1200" dirty="0">
                <a:solidFill>
                  <a:schemeClr val="tx1"/>
                </a:solidFill>
                <a:latin typeface="Sitka Text" pitchFamily="2" charset="0"/>
              </a:rPr>
              <a:t>) слайдера на веб странице.</a:t>
            </a:r>
            <a:endParaRPr lang="ru-RU" sz="1200" dirty="0">
              <a:solidFill>
                <a:schemeClr val="tx1"/>
              </a:solidFill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19C59E6-241D-B6C7-8F39-BF80EBA0E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080" y="2379782"/>
            <a:ext cx="2205614" cy="201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01426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ch Startup by Slidesgo">
  <a:themeElements>
    <a:clrScheme name="Simple Light">
      <a:dk1>
        <a:srgbClr val="FFFFFF"/>
      </a:dk1>
      <a:lt1>
        <a:srgbClr val="091060"/>
      </a:lt1>
      <a:dk2>
        <a:srgbClr val="7247B8"/>
      </a:dk2>
      <a:lt2>
        <a:srgbClr val="0DEEE7"/>
      </a:lt2>
      <a:accent1>
        <a:srgbClr val="01507C"/>
      </a:accent1>
      <a:accent2>
        <a:srgbClr val="15D2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</TotalTime>
  <Words>1670</Words>
  <Application>Microsoft Office PowerPoint</Application>
  <PresentationFormat>Экран (16:9)</PresentationFormat>
  <Paragraphs>149</Paragraphs>
  <Slides>24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7" baseType="lpstr">
      <vt:lpstr>Arial Black</vt:lpstr>
      <vt:lpstr>Consolas</vt:lpstr>
      <vt:lpstr>Symbol</vt:lpstr>
      <vt:lpstr>Syne SemiBold</vt:lpstr>
      <vt:lpstr>Aharoni</vt:lpstr>
      <vt:lpstr>Wingdings</vt:lpstr>
      <vt:lpstr>Arial</vt:lpstr>
      <vt:lpstr>Nunito Light</vt:lpstr>
      <vt:lpstr>Albert Sans</vt:lpstr>
      <vt:lpstr>Syne</vt:lpstr>
      <vt:lpstr>Sitka Text</vt:lpstr>
      <vt:lpstr>Times New Roman</vt:lpstr>
      <vt:lpstr>Tech Startup by Slidesgo</vt:lpstr>
      <vt:lpstr>Презентация PowerPoint</vt:lpstr>
      <vt:lpstr>План</vt:lpstr>
      <vt:lpstr>ВВЕДЕНИЕ</vt:lpstr>
      <vt:lpstr>ВВЕДЕНИЕ</vt:lpstr>
      <vt:lpstr>ТЕОРЕТИЧЕСКАЯ ЧАСТЬ </vt:lpstr>
      <vt:lpstr>HTML</vt:lpstr>
      <vt:lpstr>Каскадные таблицы стилей</vt:lpstr>
      <vt:lpstr>JavaScript</vt:lpstr>
      <vt:lpstr>Bootstrap</vt:lpstr>
      <vt:lpstr>Создание окружения и описание предметной области</vt:lpstr>
      <vt:lpstr>Верстка HTML страницы</vt:lpstr>
      <vt:lpstr>Верстка HTML страницы</vt:lpstr>
      <vt:lpstr>Верстка HTML страницы</vt:lpstr>
      <vt:lpstr>Верстка HTML страницы</vt:lpstr>
      <vt:lpstr>Верстка HTML страницы</vt:lpstr>
      <vt:lpstr>Верстка HTML страницы</vt:lpstr>
      <vt:lpstr>Презентация PowerPoint</vt:lpstr>
      <vt:lpstr>Верстка HTML страницы</vt:lpstr>
      <vt:lpstr>Использование CSS в проекте </vt:lpstr>
      <vt:lpstr>Использование JavaScript в проекте</vt:lpstr>
      <vt:lpstr>Использование JavaScript в проекте</vt:lpstr>
      <vt:lpstr>РЕЗУЛЬТАТ</vt:lpstr>
      <vt:lpstr>ПРИЛОЖЕНИЯ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𝚂𝚑𝚊𝚕𝚋𝚞𝚣 𝙰𝚕𝚒𝚟𝚎𝚛𝚍𝚒𝚢𝚎𝚟</dc:creator>
  <cp:lastModifiedBy>𝚂𝚑𝚊𝚕𝚋𝚞𝚣 𝙰𝚕𝚒𝚟𝚎𝚛𝚍𝚒𝚢𝚎𝚟</cp:lastModifiedBy>
  <cp:revision>12</cp:revision>
  <dcterms:modified xsi:type="dcterms:W3CDTF">2025-05-16T10:46:31Z</dcterms:modified>
</cp:coreProperties>
</file>